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8" r:id="rId4"/>
    <p:sldId id="260" r:id="rId5"/>
    <p:sldId id="265" r:id="rId6"/>
    <p:sldId id="267" r:id="rId7"/>
    <p:sldId id="264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AD2D1A0-3E66-F8D8-5B43-D560382F4AE6}" v="108" dt="2025-09-04T18:09:45.580"/>
    <p1510:client id="{D48646B0-7831-CF26-F1BC-A803ECC7C3DE}" v="215" dt="2025-09-04T17:56:34.21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780" y="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ift  Ndlovu" userId="S::giftn@telone.co.zw::bdcbdd65-fb4f-4115-aaf7-6938daf74097" providerId="AD" clId="Web-{7AD2D1A0-3E66-F8D8-5B43-D560382F4AE6}"/>
    <pc:docChg chg="modSld">
      <pc:chgData name="Gift  Ndlovu" userId="S::giftn@telone.co.zw::bdcbdd65-fb4f-4115-aaf7-6938daf74097" providerId="AD" clId="Web-{7AD2D1A0-3E66-F8D8-5B43-D560382F4AE6}" dt="2025-09-04T18:09:45.580" v="107"/>
      <pc:docMkLst>
        <pc:docMk/>
      </pc:docMkLst>
      <pc:sldChg chg="modSp">
        <pc:chgData name="Gift  Ndlovu" userId="S::giftn@telone.co.zw::bdcbdd65-fb4f-4115-aaf7-6938daf74097" providerId="AD" clId="Web-{7AD2D1A0-3E66-F8D8-5B43-D560382F4AE6}" dt="2025-09-04T18:09:45.580" v="107"/>
        <pc:sldMkLst>
          <pc:docMk/>
          <pc:sldMk cId="2796213647" sldId="264"/>
        </pc:sldMkLst>
        <pc:graphicFrameChg chg="mod modGraphic">
          <ac:chgData name="Gift  Ndlovu" userId="S::giftn@telone.co.zw::bdcbdd65-fb4f-4115-aaf7-6938daf74097" providerId="AD" clId="Web-{7AD2D1A0-3E66-F8D8-5B43-D560382F4AE6}" dt="2025-09-04T18:09:45.580" v="107"/>
          <ac:graphicFrameMkLst>
            <pc:docMk/>
            <pc:sldMk cId="2796213647" sldId="264"/>
            <ac:graphicFrameMk id="5" creationId="{00000000-0000-0000-0000-000000000000}"/>
          </ac:graphicFrameMkLst>
        </pc:graphicFrameChg>
      </pc:sldChg>
    </pc:docChg>
  </pc:docChgLst>
  <pc:docChgLst>
    <pc:chgData name="Gift  Ndlovu" userId="S::giftn@telone.co.zw::bdcbdd65-fb4f-4115-aaf7-6938daf74097" providerId="AD" clId="Web-{D48646B0-7831-CF26-F1BC-A803ECC7C3DE}"/>
    <pc:docChg chg="modSld">
      <pc:chgData name="Gift  Ndlovu" userId="S::giftn@telone.co.zw::bdcbdd65-fb4f-4115-aaf7-6938daf74097" providerId="AD" clId="Web-{D48646B0-7831-CF26-F1BC-A803ECC7C3DE}" dt="2025-09-04T17:56:26.695" v="195"/>
      <pc:docMkLst>
        <pc:docMk/>
      </pc:docMkLst>
      <pc:sldChg chg="modSp">
        <pc:chgData name="Gift  Ndlovu" userId="S::giftn@telone.co.zw::bdcbdd65-fb4f-4115-aaf7-6938daf74097" providerId="AD" clId="Web-{D48646B0-7831-CF26-F1BC-A803ECC7C3DE}" dt="2025-09-04T17:42:34.415" v="8" actId="20577"/>
        <pc:sldMkLst>
          <pc:docMk/>
          <pc:sldMk cId="1982252406" sldId="256"/>
        </pc:sldMkLst>
        <pc:spChg chg="mod">
          <ac:chgData name="Gift  Ndlovu" userId="S::giftn@telone.co.zw::bdcbdd65-fb4f-4115-aaf7-6938daf74097" providerId="AD" clId="Web-{D48646B0-7831-CF26-F1BC-A803ECC7C3DE}" dt="2025-09-04T17:42:34.415" v="8" actId="20577"/>
          <ac:spMkLst>
            <pc:docMk/>
            <pc:sldMk cId="1982252406" sldId="256"/>
            <ac:spMk id="2" creationId="{00000000-0000-0000-0000-000000000000}"/>
          </ac:spMkLst>
        </pc:spChg>
      </pc:sldChg>
      <pc:sldChg chg="modSp">
        <pc:chgData name="Gift  Ndlovu" userId="S::giftn@telone.co.zw::bdcbdd65-fb4f-4115-aaf7-6938daf74097" providerId="AD" clId="Web-{D48646B0-7831-CF26-F1BC-A803ECC7C3DE}" dt="2025-09-04T17:51:29.419" v="157"/>
        <pc:sldMkLst>
          <pc:docMk/>
          <pc:sldMk cId="1283838996" sldId="260"/>
        </pc:sldMkLst>
        <pc:graphicFrameChg chg="mod modGraphic">
          <ac:chgData name="Gift  Ndlovu" userId="S::giftn@telone.co.zw::bdcbdd65-fb4f-4115-aaf7-6938daf74097" providerId="AD" clId="Web-{D48646B0-7831-CF26-F1BC-A803ECC7C3DE}" dt="2025-09-04T17:51:29.419" v="157"/>
          <ac:graphicFrameMkLst>
            <pc:docMk/>
            <pc:sldMk cId="1283838996" sldId="260"/>
            <ac:graphicFrameMk id="4" creationId="{00000000-0000-0000-0000-000000000000}"/>
          </ac:graphicFrameMkLst>
        </pc:graphicFrameChg>
      </pc:sldChg>
      <pc:sldChg chg="modSp">
        <pc:chgData name="Gift  Ndlovu" userId="S::giftn@telone.co.zw::bdcbdd65-fb4f-4115-aaf7-6938daf74097" providerId="AD" clId="Web-{D48646B0-7831-CF26-F1BC-A803ECC7C3DE}" dt="2025-09-04T17:56:26.695" v="195"/>
        <pc:sldMkLst>
          <pc:docMk/>
          <pc:sldMk cId="4119410453" sldId="265"/>
        </pc:sldMkLst>
        <pc:graphicFrameChg chg="mod modGraphic">
          <ac:chgData name="Gift  Ndlovu" userId="S::giftn@telone.co.zw::bdcbdd65-fb4f-4115-aaf7-6938daf74097" providerId="AD" clId="Web-{D48646B0-7831-CF26-F1BC-A803ECC7C3DE}" dt="2025-09-04T17:56:26.695" v="195"/>
          <ac:graphicFrameMkLst>
            <pc:docMk/>
            <pc:sldMk cId="4119410453" sldId="265"/>
            <ac:graphicFrameMk id="4" creationId="{00000000-0000-0000-0000-000000000000}"/>
          </ac:graphicFrameMkLst>
        </pc:graphicFrame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C9781-21A6-480F-A203-B6E9FBF53E0B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769A6-916F-42C8-B01D-1497AF3A2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9960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C9781-21A6-480F-A203-B6E9FBF53E0B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769A6-916F-42C8-B01D-1497AF3A2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91377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C9781-21A6-480F-A203-B6E9FBF53E0B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769A6-916F-42C8-B01D-1497AF3A2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7794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7"/>
          <p:cNvSpPr>
            <a:spLocks noGrp="1"/>
          </p:cNvSpPr>
          <p:nvPr>
            <p:ph type="title"/>
          </p:nvPr>
        </p:nvSpPr>
        <p:spPr>
          <a:xfrm>
            <a:off x="2199861" y="180752"/>
            <a:ext cx="7792279" cy="777461"/>
          </a:xfrm>
          <a:prstGeom prst="rect">
            <a:avLst/>
          </a:prstGeom>
        </p:spPr>
        <p:txBody>
          <a:bodyPr/>
          <a:lstStyle>
            <a:lvl1pPr>
              <a:defRPr sz="2900" b="1" baseline="0">
                <a:solidFill>
                  <a:schemeClr val="bg1"/>
                </a:solidFill>
                <a:latin typeface="Arial" panose="020B060402020202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11465984" y="6299200"/>
            <a:ext cx="726016" cy="3111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100">
                <a:latin typeface="Arial" panose="020B0604020202020204" pitchFamily="34" charset="0"/>
              </a:defRPr>
            </a:lvl1pPr>
          </a:lstStyle>
          <a:p>
            <a:pPr defTabSz="4572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E6DF6960-CF36-4D8F-8D4D-2B16EA125D24}" type="slidenum">
              <a:rPr lang="en-US" altLang="en-US" smtClean="0">
                <a:solidFill>
                  <a:prstClr val="black"/>
                </a:solidFill>
                <a:ea typeface="MS PGothic" panose="020B0600070205080204" pitchFamily="34" charset="-128"/>
              </a:rPr>
              <a:pPr defTabSz="4572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prstClr val="black"/>
              </a:solidFill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258832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C9781-21A6-480F-A203-B6E9FBF53E0B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769A6-916F-42C8-B01D-1497AF3A2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15271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C9781-21A6-480F-A203-B6E9FBF53E0B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769A6-916F-42C8-B01D-1497AF3A2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967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C9781-21A6-480F-A203-B6E9FBF53E0B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769A6-916F-42C8-B01D-1497AF3A2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4173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C9781-21A6-480F-A203-B6E9FBF53E0B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769A6-916F-42C8-B01D-1497AF3A2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8209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C9781-21A6-480F-A203-B6E9FBF53E0B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769A6-916F-42C8-B01D-1497AF3A2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4712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C9781-21A6-480F-A203-B6E9FBF53E0B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769A6-916F-42C8-B01D-1497AF3A2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4153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C9781-21A6-480F-A203-B6E9FBF53E0B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769A6-916F-42C8-B01D-1497AF3A2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2927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C9781-21A6-480F-A203-B6E9FBF53E0B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769A6-916F-42C8-B01D-1497AF3A2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6578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6C9781-21A6-480F-A203-B6E9FBF53E0B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6769A6-916F-42C8-B01D-1497AF3A2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200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Callout 2"/>
          <p:cNvSpPr/>
          <p:nvPr/>
        </p:nvSpPr>
        <p:spPr>
          <a:xfrm>
            <a:off x="2059646" y="992017"/>
            <a:ext cx="7696200" cy="3059162"/>
          </a:xfrm>
          <a:prstGeom prst="wedgeEllipseCallout">
            <a:avLst/>
          </a:prstGeom>
          <a:solidFill>
            <a:srgbClr val="0070C0"/>
          </a:solidFill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W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29415" y="1828588"/>
            <a:ext cx="6096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W" sz="4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Microsoft Tai Le" panose="020B0502040204020203" pitchFamily="34" charset="0"/>
              </a:rPr>
              <a:t>Information Systems Weekly Update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115568" y="5861304"/>
            <a:ext cx="10094976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ZA"/>
              <a:t>Week ending 05 September 2025 </a:t>
            </a:r>
          </a:p>
        </p:txBody>
      </p:sp>
    </p:spTree>
    <p:extLst>
      <p:ext uri="{BB962C8B-B14F-4D97-AF65-F5344CB8AC3E}">
        <p14:creationId xmlns:p14="http://schemas.microsoft.com/office/powerpoint/2010/main" val="19822524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Departmental Summary (Key highlights for achievements - impactful)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090800" y="3718297"/>
            <a:ext cx="61514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Completed Projects New ones -   old to be Under highlights slide</a:t>
            </a:r>
          </a:p>
        </p:txBody>
      </p:sp>
    </p:spTree>
    <p:extLst>
      <p:ext uri="{BB962C8B-B14F-4D97-AF65-F5344CB8AC3E}">
        <p14:creationId xmlns:p14="http://schemas.microsoft.com/office/powerpoint/2010/main" val="31714601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552203"/>
            <a:ext cx="10515600" cy="1138485"/>
          </a:xfrm>
        </p:spPr>
        <p:txBody>
          <a:bodyPr>
            <a:normAutofit fontScale="90000"/>
          </a:bodyPr>
          <a:lstStyle/>
          <a:p>
            <a:r>
              <a:rPr lang="en-ZW" sz="2700" b="1"/>
              <a:t>Matters arising </a:t>
            </a:r>
            <a:br>
              <a:rPr lang="en-ZW" sz="2700" b="1"/>
            </a:br>
            <a:r>
              <a:rPr lang="en-ZW" sz="2700" b="1"/>
              <a:t/>
            </a:r>
            <a:br>
              <a:rPr lang="en-ZW" sz="2700" b="1"/>
            </a:br>
            <a:r>
              <a:rPr lang="en-ZW" sz="2700" b="1"/>
              <a:t>1. Artificial Intelligence (AI) Initiatives</a:t>
            </a:r>
            <a:r>
              <a:rPr lang="en-ZW"/>
              <a:t/>
            </a:r>
            <a:br>
              <a:rPr lang="en-ZW"/>
            </a:br>
            <a:endParaRPr lang="en-ZW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79456786"/>
              </p:ext>
            </p:extLst>
          </p:nvPr>
        </p:nvGraphicFramePr>
        <p:xfrm>
          <a:off x="838200" y="1870363"/>
          <a:ext cx="10515600" cy="2621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3130">
                  <a:extLst>
                    <a:ext uri="{9D8B030D-6E8A-4147-A177-3AD203B41FA5}">
                      <a16:colId xmlns:a16="http://schemas.microsoft.com/office/drawing/2014/main" val="1908166455"/>
                    </a:ext>
                  </a:extLst>
                </a:gridCol>
                <a:gridCol w="1579418">
                  <a:extLst>
                    <a:ext uri="{9D8B030D-6E8A-4147-A177-3AD203B41FA5}">
                      <a16:colId xmlns:a16="http://schemas.microsoft.com/office/drawing/2014/main" val="1855927506"/>
                    </a:ext>
                  </a:extLst>
                </a:gridCol>
                <a:gridCol w="1834738">
                  <a:extLst>
                    <a:ext uri="{9D8B030D-6E8A-4147-A177-3AD203B41FA5}">
                      <a16:colId xmlns:a16="http://schemas.microsoft.com/office/drawing/2014/main" val="27144452"/>
                    </a:ext>
                  </a:extLst>
                </a:gridCol>
                <a:gridCol w="1513114">
                  <a:extLst>
                    <a:ext uri="{9D8B030D-6E8A-4147-A177-3AD203B41FA5}">
                      <a16:colId xmlns:a16="http://schemas.microsoft.com/office/drawing/2014/main" val="2652446701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3157923284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1831406874"/>
                    </a:ext>
                  </a:extLst>
                </a:gridCol>
              </a:tblGrid>
              <a:tr h="111350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W" sz="1800" b="1">
                          <a:solidFill>
                            <a:schemeClr val="tx1"/>
                          </a:solidFill>
                        </a:rPr>
                        <a:t>Matters arising </a:t>
                      </a:r>
                      <a:endParaRPr lang="en-US" sz="1800" b="1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1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Use cases under development or pilot </a:t>
                      </a:r>
                      <a:endParaRPr lang="en-US" sz="1400" b="1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07000"/>
                        </a:lnSpc>
                        <a:spcAft>
                          <a:spcPts val="0"/>
                        </a:spcAft>
                        <a:buSzPts val="1000"/>
                        <a:buFont typeface="Symbol" panose="05050102010706020507" pitchFamily="18" charset="2"/>
                        <a:buNone/>
                        <a:tabLst>
                          <a:tab pos="457200" algn="l"/>
                        </a:tabLst>
                      </a:pPr>
                      <a:r>
                        <a:rPr lang="en-US" sz="1400" b="1" kern="1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Partnerships or platforms under consideration</a:t>
                      </a:r>
                      <a:endParaRPr lang="en-ZW" sz="1400" b="1" kern="10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AI readiness in terms of data infrastructure and skills</a:t>
                      </a:r>
                      <a:endParaRPr lang="en-ZW" sz="1400" b="1" kern="10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endParaRPr lang="en-US" sz="1400" b="1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>
                          <a:solidFill>
                            <a:schemeClr val="tx1"/>
                          </a:solidFill>
                          <a:latin typeface="+mn-lt"/>
                        </a:rPr>
                        <a:t>Previous Week achievements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>
                          <a:solidFill>
                            <a:schemeClr val="tx1"/>
                          </a:solidFill>
                          <a:latin typeface="+mn-lt"/>
                        </a:rPr>
                        <a:t>Current</a:t>
                      </a:r>
                      <a:r>
                        <a:rPr lang="en-US" sz="1400" b="1" baseline="0">
                          <a:solidFill>
                            <a:schemeClr val="tx1"/>
                          </a:solidFill>
                          <a:latin typeface="+mn-lt"/>
                        </a:rPr>
                        <a:t> week achievements</a:t>
                      </a:r>
                      <a:endParaRPr lang="en-US" sz="1400" b="1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5439876"/>
                  </a:ext>
                </a:extLst>
              </a:tr>
              <a:tr h="370840">
                <a:tc rowSpan="3">
                  <a:txBody>
                    <a:bodyPr/>
                    <a:lstStyle/>
                    <a:p>
                      <a:r>
                        <a:rPr lang="en-ZW" sz="1200"/>
                        <a:t>Artificial Intelligence (AI) Initiatives</a:t>
                      </a:r>
                    </a:p>
                    <a:p>
                      <a:endParaRPr lang="en-ZW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ZW" sz="1200"/>
                        <a:t>AI based Synchronized Security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ZW" sz="1200"/>
                        <a:t>Sophos through IDSS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ZW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ZW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ZW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7022175"/>
                  </a:ext>
                </a:extLst>
              </a:tr>
              <a:tr h="502920">
                <a:tc vMerge="1">
                  <a:txBody>
                    <a:bodyPr/>
                    <a:lstStyle/>
                    <a:p>
                      <a:endParaRPr lang="en-ZW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ZW" sz="1200"/>
                        <a:t>AI</a:t>
                      </a:r>
                      <a:r>
                        <a:rPr lang="en-ZW" sz="1200" baseline="0"/>
                        <a:t> </a:t>
                      </a:r>
                      <a:r>
                        <a:rPr lang="en-ZW" sz="1200"/>
                        <a:t>based hosted contact centre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ZW" sz="1200"/>
                        <a:t>3CX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ZW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ZW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ZW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675981"/>
                  </a:ext>
                </a:extLst>
              </a:tr>
              <a:tr h="502920">
                <a:tc vMerge="1">
                  <a:txBody>
                    <a:bodyPr/>
                    <a:lstStyle/>
                    <a:p>
                      <a:endParaRPr lang="en-ZW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ZW" sz="1200" err="1"/>
                        <a:t>Zstack</a:t>
                      </a:r>
                      <a:r>
                        <a:rPr lang="en-ZW" sz="1200"/>
                        <a:t> AI  based cloud platform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ZW" sz="1200" err="1"/>
                        <a:t>Zstack</a:t>
                      </a:r>
                      <a:endParaRPr lang="en-ZW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W" sz="1200"/>
                        <a:t>One staff</a:t>
                      </a:r>
                      <a:r>
                        <a:rPr lang="en-ZW" sz="1200" baseline="0"/>
                        <a:t> member certified</a:t>
                      </a:r>
                      <a:endParaRPr lang="en-ZW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W" sz="1200"/>
                        <a:t>One staff</a:t>
                      </a:r>
                      <a:r>
                        <a:rPr lang="en-ZW" sz="1200" baseline="0"/>
                        <a:t> member certified</a:t>
                      </a:r>
                      <a:endParaRPr lang="en-ZW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ZW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46213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324057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3612171"/>
              </p:ext>
            </p:extLst>
          </p:nvPr>
        </p:nvGraphicFramePr>
        <p:xfrm>
          <a:off x="287547" y="891396"/>
          <a:ext cx="11226509" cy="640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30679">
                  <a:extLst>
                    <a:ext uri="{9D8B030D-6E8A-4147-A177-3AD203B41FA5}">
                      <a16:colId xmlns:a16="http://schemas.microsoft.com/office/drawing/2014/main" val="2927888595"/>
                    </a:ext>
                  </a:extLst>
                </a:gridCol>
                <a:gridCol w="2350477">
                  <a:extLst>
                    <a:ext uri="{9D8B030D-6E8A-4147-A177-3AD203B41FA5}">
                      <a16:colId xmlns:a16="http://schemas.microsoft.com/office/drawing/2014/main" val="3610667635"/>
                    </a:ext>
                  </a:extLst>
                </a:gridCol>
                <a:gridCol w="750276">
                  <a:extLst>
                    <a:ext uri="{9D8B030D-6E8A-4147-A177-3AD203B41FA5}">
                      <a16:colId xmlns:a16="http://schemas.microsoft.com/office/drawing/2014/main" val="2317035849"/>
                    </a:ext>
                  </a:extLst>
                </a:gridCol>
                <a:gridCol w="855783">
                  <a:extLst>
                    <a:ext uri="{9D8B030D-6E8A-4147-A177-3AD203B41FA5}">
                      <a16:colId xmlns:a16="http://schemas.microsoft.com/office/drawing/2014/main" val="3783143780"/>
                    </a:ext>
                  </a:extLst>
                </a:gridCol>
                <a:gridCol w="2485292">
                  <a:extLst>
                    <a:ext uri="{9D8B030D-6E8A-4147-A177-3AD203B41FA5}">
                      <a16:colId xmlns:a16="http://schemas.microsoft.com/office/drawing/2014/main" val="3323170350"/>
                    </a:ext>
                  </a:extLst>
                </a:gridCol>
                <a:gridCol w="3154002">
                  <a:extLst>
                    <a:ext uri="{9D8B030D-6E8A-4147-A177-3AD203B41FA5}">
                      <a16:colId xmlns:a16="http://schemas.microsoft.com/office/drawing/2014/main" val="71431074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Project Title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Scope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Start date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Finish</a:t>
                      </a:r>
                      <a:r>
                        <a:rPr lang="en-US" baseline="0"/>
                        <a:t> date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Previous Week achievements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Current</a:t>
                      </a:r>
                      <a:r>
                        <a:rPr lang="en-US" baseline="0"/>
                        <a:t> week achievements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5741688"/>
                  </a:ext>
                </a:extLst>
              </a:tr>
              <a:tr h="2536614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kumimoji="0" lang="en-ZW" sz="18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Internal servers Upgrade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/>
                        <a:t>Optimization</a:t>
                      </a:r>
                      <a:r>
                        <a:rPr lang="en-US" baseline="0"/>
                        <a:t> of corporate server environment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1</a:t>
                      </a:r>
                      <a:r>
                        <a:rPr lang="en-US" baseline="0"/>
                        <a:t>  Jan 2025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31 Dec 2025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ZW" baseline="0"/>
                    </a:p>
                    <a:p>
                      <a:pPr marL="285750" marR="0" indent="-285750" algn="l" rtl="0" eaLnBrk="1" fontAlgn="auto" latinLnBrk="0" hangingPunct="1">
                        <a:buClr>
                          <a:srgbClr val="000000"/>
                        </a:buClr>
                        <a:buSzTx/>
                        <a:buFont typeface="Arial,Sans-Serif" panose="020B0604020202020204" pitchFamily="34" charset="0"/>
                        <a:buChar char="•"/>
                      </a:pPr>
                      <a:endParaRPr lang="en-US" baseline="0"/>
                    </a:p>
                    <a:p>
                      <a:pPr marL="285750" marR="0" lvl="0" indent="-28575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,Sans-Serif" panose="020B0604020202020204" pitchFamily="34" charset="0"/>
                        <a:buChar char="•"/>
                      </a:pPr>
                      <a:r>
                        <a:rPr lang="en-ZW" sz="1800" b="0" i="0" u="none" strike="noStrike" baseline="0" noProof="0">
                          <a:solidFill>
                            <a:srgbClr val="000000"/>
                          </a:solidFill>
                          <a:latin typeface="Calibri"/>
                        </a:rPr>
                        <a:t>Internet link established for LEAP VMs</a:t>
                      </a:r>
                      <a:endParaRPr lang="en-US"/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ZW" baseline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ZW" baseline="0" dirty="0"/>
                    </a:p>
                    <a:p>
                      <a:pPr marL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ZW" sz="1800" b="0" i="0" u="none" strike="noStrike" baseline="0" noProof="0" dirty="0">
                          <a:latin typeface="Calibri"/>
                        </a:rPr>
                        <a:t>Prepared hardware for Exchange DR, including RAID configuration, networking setup, and </a:t>
                      </a:r>
                      <a:r>
                        <a:rPr lang="en-ZW" sz="1800" b="0" i="0" u="none" strike="noStrike" baseline="0" noProof="0" dirty="0" err="1">
                          <a:latin typeface="Calibri"/>
                        </a:rPr>
                        <a:t>iDRAC</a:t>
                      </a:r>
                      <a:r>
                        <a:rPr lang="en-ZW" sz="1800" b="0" i="0" u="none" strike="noStrike" baseline="0" noProof="0" dirty="0">
                          <a:latin typeface="Calibri"/>
                        </a:rPr>
                        <a:t> management configuration.</a:t>
                      </a:r>
                    </a:p>
                    <a:p>
                      <a:pPr marL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ZW" sz="1800" b="0" i="0" u="none" strike="noStrike" baseline="0" noProof="0" dirty="0">
                        <a:latin typeface="Calibri"/>
                      </a:endParaRPr>
                    </a:p>
                    <a:p>
                      <a:pPr marL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ZW" sz="1800" b="0" i="0" u="none" strike="noStrike" baseline="0" noProof="0" dirty="0">
                          <a:latin typeface="Calibri"/>
                        </a:rPr>
                        <a:t>Installed Windows Server for the Exchange Server Disaster Recovery (DR) environment</a:t>
                      </a:r>
                      <a:r>
                        <a:rPr lang="en-ZW" sz="1800" b="0" i="0" u="none" strike="noStrike" baseline="0" noProof="0" dirty="0" smtClean="0">
                          <a:latin typeface="Calibri"/>
                        </a:rPr>
                        <a:t>.</a:t>
                      </a:r>
                    </a:p>
                    <a:p>
                      <a:pPr marL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endParaRPr lang="en-ZW" sz="1800" b="0" i="0" u="none" strike="noStrike" baseline="0" noProof="0" dirty="0" smtClean="0">
                        <a:latin typeface="Calibri"/>
                      </a:endParaRPr>
                    </a:p>
                    <a:p>
                      <a:pPr marL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ZW" sz="1800" b="0" i="0" u="none" strike="noStrike" baseline="0" noProof="0" dirty="0" smtClean="0">
                          <a:latin typeface="Calibri"/>
                        </a:rPr>
                        <a:t>Quote for High Density server from </a:t>
                      </a:r>
                      <a:r>
                        <a:rPr lang="en-ZW" sz="1800" b="0" i="0" u="none" strike="noStrike" baseline="0" noProof="0" dirty="0" err="1" smtClean="0">
                          <a:latin typeface="Calibri"/>
                        </a:rPr>
                        <a:t>Shadong</a:t>
                      </a:r>
                      <a:r>
                        <a:rPr lang="en-ZW" sz="1800" b="0" i="0" u="none" strike="noStrike" baseline="0" noProof="0" dirty="0" smtClean="0">
                          <a:latin typeface="Calibri"/>
                        </a:rPr>
                        <a:t> received</a:t>
                      </a:r>
                      <a:endParaRPr lang="en-ZW" dirty="0"/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endParaRPr lang="en-ZW" baseline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12246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kumimoji="0" lang="en-ZW" sz="18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Cloud Data Centre Upgrade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/>
                        <a:t>Increase</a:t>
                      </a:r>
                      <a:r>
                        <a:rPr lang="en-US" baseline="0"/>
                        <a:t> computing and storage resources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1 Jan</a:t>
                      </a:r>
                      <a:r>
                        <a:rPr lang="en-US" baseline="0"/>
                        <a:t> 2025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31 Dec 2025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/>
                        <a:t>Negotiated a price review for </a:t>
                      </a:r>
                      <a:r>
                        <a:rPr lang="en-US" err="1"/>
                        <a:t>Fibre</a:t>
                      </a:r>
                      <a:r>
                        <a:rPr lang="en-US"/>
                        <a:t> Switches and an upgrade of storage capacity to 300TB</a:t>
                      </a:r>
                      <a:endParaRPr lang="en-ZW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ZW" dirty="0" smtClean="0"/>
                        <a:t>Direct purchase request for 154k storage and 2 fibre switches in circulation</a:t>
                      </a:r>
                      <a:endParaRPr lang="en-ZW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82469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ZW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5967701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32361" y="385784"/>
            <a:ext cx="112793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/>
              <a:t>Projects under implementation/planning/development  </a:t>
            </a:r>
            <a:endParaRPr lang="en-US" b="1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38389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7253885"/>
              </p:ext>
            </p:extLst>
          </p:nvPr>
        </p:nvGraphicFramePr>
        <p:xfrm>
          <a:off x="430823" y="738787"/>
          <a:ext cx="11034347" cy="4937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39058">
                  <a:extLst>
                    <a:ext uri="{9D8B030D-6E8A-4147-A177-3AD203B41FA5}">
                      <a16:colId xmlns:a16="http://schemas.microsoft.com/office/drawing/2014/main" val="2927888595"/>
                    </a:ext>
                  </a:extLst>
                </a:gridCol>
                <a:gridCol w="1839058">
                  <a:extLst>
                    <a:ext uri="{9D8B030D-6E8A-4147-A177-3AD203B41FA5}">
                      <a16:colId xmlns:a16="http://schemas.microsoft.com/office/drawing/2014/main" val="3610667635"/>
                    </a:ext>
                  </a:extLst>
                </a:gridCol>
                <a:gridCol w="754194">
                  <a:extLst>
                    <a:ext uri="{9D8B030D-6E8A-4147-A177-3AD203B41FA5}">
                      <a16:colId xmlns:a16="http://schemas.microsoft.com/office/drawing/2014/main" val="2317035849"/>
                    </a:ext>
                  </a:extLst>
                </a:gridCol>
                <a:gridCol w="905678">
                  <a:extLst>
                    <a:ext uri="{9D8B030D-6E8A-4147-A177-3AD203B41FA5}">
                      <a16:colId xmlns:a16="http://schemas.microsoft.com/office/drawing/2014/main" val="3783143780"/>
                    </a:ext>
                  </a:extLst>
                </a:gridCol>
                <a:gridCol w="2462860">
                  <a:extLst>
                    <a:ext uri="{9D8B030D-6E8A-4147-A177-3AD203B41FA5}">
                      <a16:colId xmlns:a16="http://schemas.microsoft.com/office/drawing/2014/main" val="3323170350"/>
                    </a:ext>
                  </a:extLst>
                </a:gridCol>
                <a:gridCol w="3233499">
                  <a:extLst>
                    <a:ext uri="{9D8B030D-6E8A-4147-A177-3AD203B41FA5}">
                      <a16:colId xmlns:a16="http://schemas.microsoft.com/office/drawing/2014/main" val="714310742"/>
                    </a:ext>
                  </a:extLst>
                </a:gridCol>
              </a:tblGrid>
              <a:tr h="623705">
                <a:tc>
                  <a:txBody>
                    <a:bodyPr/>
                    <a:lstStyle/>
                    <a:p>
                      <a:r>
                        <a:rPr lang="en-US"/>
                        <a:t>Project Title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Scope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Start date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Finish</a:t>
                      </a:r>
                      <a:r>
                        <a:rPr lang="en-US" baseline="0"/>
                        <a:t> date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Previous Week achievements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Current</a:t>
                      </a:r>
                      <a:r>
                        <a:rPr lang="en-US" baseline="0"/>
                        <a:t> week achievements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5741688"/>
                  </a:ext>
                </a:extLst>
              </a:tr>
              <a:tr h="770567">
                <a:tc>
                  <a:txBody>
                    <a:bodyPr/>
                    <a:lstStyle/>
                    <a:p>
                      <a:r>
                        <a:rPr lang="en-US" b="0"/>
                        <a:t>Network Upgrade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Optimize</a:t>
                      </a:r>
                      <a:r>
                        <a:rPr lang="en-US" baseline="0"/>
                        <a:t> LAN network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1</a:t>
                      </a:r>
                      <a:r>
                        <a:rPr lang="en-US" baseline="0"/>
                        <a:t>  Jan 2025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31 Dec 2025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ZW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800" b="0" i="0" u="none" strike="noStrike" noProof="0" dirty="0" smtClean="0">
                          <a:latin typeface="+mn-lt"/>
                        </a:rPr>
                        <a:t>Ordered 10 access points (APs) to address wireless coverage dark spots; 20% configured and tested.</a:t>
                      </a:r>
                    </a:p>
                    <a:p>
                      <a:pPr marL="0" lvl="0" indent="0">
                        <a:buFont typeface="Arial"/>
                        <a:buNone/>
                      </a:pPr>
                      <a:endParaRPr lang="en-ZW" sz="1800" b="0" i="0" u="none" strike="noStrike" noProof="0" dirty="0">
                        <a:latin typeface="Calibri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5507736"/>
                  </a:ext>
                </a:extLst>
              </a:tr>
              <a:tr h="891007">
                <a:tc>
                  <a:txBody>
                    <a:bodyPr/>
                    <a:lstStyle/>
                    <a:p>
                      <a:r>
                        <a:rPr lang="en-US" b="0"/>
                        <a:t>Contact Centre as a Service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Subscribed cloud based contact centre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1</a:t>
                      </a:r>
                      <a:r>
                        <a:rPr lang="en-US" baseline="0"/>
                        <a:t>  Jan 2025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31 Dec 2025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DP document completed for call center.</a:t>
                      </a:r>
                      <a:endParaRPr lang="en-ZW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ZW" dirty="0" smtClean="0"/>
                        <a:t>NDA document for flex Contact Centre approved by legal department</a:t>
                      </a:r>
                      <a:endParaRPr lang="en-ZW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5024349"/>
                  </a:ext>
                </a:extLst>
              </a:tr>
              <a:tr h="187111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NAC Expansion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>
                        <a:buFont typeface="Arial" panose="020B0604020202020204" pitchFamily="34" charset="0"/>
                        <a:buNone/>
                      </a:pPr>
                      <a:r>
                        <a:rPr lang="en-US" sz="180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Deploy NAC nationwide</a:t>
                      </a:r>
                    </a:p>
                    <a:p>
                      <a:pPr marL="0" lvl="0" indent="0">
                        <a:buFont typeface="Arial" panose="020B0604020202020204" pitchFamily="34" charset="0"/>
                        <a:buNone/>
                      </a:pPr>
                      <a:r>
                        <a:rPr lang="en-US" sz="180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Deploy Windows based or Sophos synchronized security</a:t>
                      </a:r>
                    </a:p>
                    <a:p>
                      <a:pPr algn="l" fontAlgn="t"/>
                      <a:endParaRPr lang="en-US" sz="18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80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Q1-Q4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ZW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ZW" dirty="0" smtClean="0"/>
                        <a:t>Completed </a:t>
                      </a:r>
                      <a:r>
                        <a:rPr lang="en-ZW" dirty="0" err="1" smtClean="0"/>
                        <a:t>PacketFence</a:t>
                      </a:r>
                      <a:r>
                        <a:rPr lang="en-ZW" dirty="0" smtClean="0"/>
                        <a:t> NAC test for wired</a:t>
                      </a:r>
                      <a:r>
                        <a:rPr lang="en-ZW" baseline="0" dirty="0" smtClean="0"/>
                        <a:t> devices.</a:t>
                      </a:r>
                      <a:endParaRPr lang="en-ZW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1224648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65018" y="369455"/>
            <a:ext cx="61514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/>
              <a:t>Projects under implementation/planning/development</a:t>
            </a:r>
          </a:p>
        </p:txBody>
      </p:sp>
    </p:spTree>
    <p:extLst>
      <p:ext uri="{BB962C8B-B14F-4D97-AF65-F5344CB8AC3E}">
        <p14:creationId xmlns:p14="http://schemas.microsoft.com/office/powerpoint/2010/main" val="41194104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9861" y="143045"/>
            <a:ext cx="7792279" cy="777461"/>
          </a:xfrm>
        </p:spPr>
        <p:txBody>
          <a:bodyPr>
            <a:normAutofit/>
          </a:bodyPr>
          <a:lstStyle/>
          <a:p>
            <a:r>
              <a:rPr lang="en-ZW" sz="2000">
                <a:solidFill>
                  <a:srgbClr val="0070C0"/>
                </a:solidFill>
                <a:latin typeface="Century Gothic" panose="020B0502020202020204" pitchFamily="34" charset="0"/>
              </a:rPr>
              <a:t>               Cloud Data Centre Updates </a:t>
            </a:r>
            <a:r>
              <a:rPr lang="en-ZW" sz="3200">
                <a:solidFill>
                  <a:srgbClr val="0070C0"/>
                </a:solidFill>
                <a:latin typeface="Century Gothic" panose="020B0502020202020204" pitchFamily="34" charset="0"/>
              </a:rPr>
              <a:t/>
            </a:r>
            <a:br>
              <a:rPr lang="en-ZW" sz="3200">
                <a:solidFill>
                  <a:srgbClr val="0070C0"/>
                </a:solidFill>
                <a:latin typeface="Century Gothic" panose="020B0502020202020204" pitchFamily="34" charset="0"/>
              </a:rPr>
            </a:b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4572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E6DF6960-CF36-4D8F-8D4D-2B16EA125D24}" type="slidenum">
              <a:rPr lang="en-US" altLang="en-US" smtClean="0">
                <a:solidFill>
                  <a:prstClr val="black"/>
                </a:solidFill>
                <a:ea typeface="MS PGothic" panose="020B0600070205080204" pitchFamily="34" charset="-128"/>
              </a:rPr>
              <a:pPr defTabSz="4572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n-US" altLang="en-US">
              <a:solidFill>
                <a:prstClr val="black"/>
              </a:solidFill>
              <a:ea typeface="MS PGothic" panose="020B0600070205080204" pitchFamily="34" charset="-128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5180362"/>
              </p:ext>
            </p:extLst>
          </p:nvPr>
        </p:nvGraphicFramePr>
        <p:xfrm>
          <a:off x="378185" y="4349574"/>
          <a:ext cx="11414802" cy="1672845"/>
        </p:xfrm>
        <a:graphic>
          <a:graphicData uri="http://schemas.openxmlformats.org/drawingml/2006/table">
            <a:tbl>
              <a:tblPr firstRow="1" bandRow="1"/>
              <a:tblGrid>
                <a:gridCol w="948237">
                  <a:extLst>
                    <a:ext uri="{9D8B030D-6E8A-4147-A177-3AD203B41FA5}">
                      <a16:colId xmlns:a16="http://schemas.microsoft.com/office/drawing/2014/main" val="3266847124"/>
                    </a:ext>
                  </a:extLst>
                </a:gridCol>
                <a:gridCol w="898011">
                  <a:extLst>
                    <a:ext uri="{9D8B030D-6E8A-4147-A177-3AD203B41FA5}">
                      <a16:colId xmlns:a16="http://schemas.microsoft.com/office/drawing/2014/main" val="907034897"/>
                    </a:ext>
                  </a:extLst>
                </a:gridCol>
                <a:gridCol w="910658">
                  <a:extLst>
                    <a:ext uri="{9D8B030D-6E8A-4147-A177-3AD203B41FA5}">
                      <a16:colId xmlns:a16="http://schemas.microsoft.com/office/drawing/2014/main" val="3020174438"/>
                    </a:ext>
                  </a:extLst>
                </a:gridCol>
                <a:gridCol w="961251">
                  <a:extLst>
                    <a:ext uri="{9D8B030D-6E8A-4147-A177-3AD203B41FA5}">
                      <a16:colId xmlns:a16="http://schemas.microsoft.com/office/drawing/2014/main" val="1322204077"/>
                    </a:ext>
                  </a:extLst>
                </a:gridCol>
                <a:gridCol w="885362">
                  <a:extLst>
                    <a:ext uri="{9D8B030D-6E8A-4147-A177-3AD203B41FA5}">
                      <a16:colId xmlns:a16="http://schemas.microsoft.com/office/drawing/2014/main" val="2530525459"/>
                    </a:ext>
                  </a:extLst>
                </a:gridCol>
                <a:gridCol w="898011">
                  <a:extLst>
                    <a:ext uri="{9D8B030D-6E8A-4147-A177-3AD203B41FA5}">
                      <a16:colId xmlns:a16="http://schemas.microsoft.com/office/drawing/2014/main" val="1141432062"/>
                    </a:ext>
                  </a:extLst>
                </a:gridCol>
                <a:gridCol w="1145343">
                  <a:extLst>
                    <a:ext uri="{9D8B030D-6E8A-4147-A177-3AD203B41FA5}">
                      <a16:colId xmlns:a16="http://schemas.microsoft.com/office/drawing/2014/main" val="2531371757"/>
                    </a:ext>
                  </a:extLst>
                </a:gridCol>
                <a:gridCol w="1145342">
                  <a:extLst>
                    <a:ext uri="{9D8B030D-6E8A-4147-A177-3AD203B41FA5}">
                      <a16:colId xmlns:a16="http://schemas.microsoft.com/office/drawing/2014/main" val="875710252"/>
                    </a:ext>
                  </a:extLst>
                </a:gridCol>
                <a:gridCol w="1207529">
                  <a:extLst>
                    <a:ext uri="{9D8B030D-6E8A-4147-A177-3AD203B41FA5}">
                      <a16:colId xmlns:a16="http://schemas.microsoft.com/office/drawing/2014/main" val="1282399957"/>
                    </a:ext>
                  </a:extLst>
                </a:gridCol>
                <a:gridCol w="1207529">
                  <a:extLst>
                    <a:ext uri="{9D8B030D-6E8A-4147-A177-3AD203B41FA5}">
                      <a16:colId xmlns:a16="http://schemas.microsoft.com/office/drawing/2014/main" val="2829511757"/>
                    </a:ext>
                  </a:extLst>
                </a:gridCol>
                <a:gridCol w="1207529">
                  <a:extLst>
                    <a:ext uri="{9D8B030D-6E8A-4147-A177-3AD203B41FA5}">
                      <a16:colId xmlns:a16="http://schemas.microsoft.com/office/drawing/2014/main" val="3163723590"/>
                    </a:ext>
                  </a:extLst>
                </a:gridCol>
              </a:tblGrid>
              <a:tr h="411930">
                <a:tc gridSpan="9"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>
                          <a:latin typeface="Century Gothic" panose="020B0502020202020204" pitchFamily="34" charset="0"/>
                        </a:rPr>
                        <a:t>Huawei FusionSphere (Old Cloud)</a:t>
                      </a:r>
                    </a:p>
                    <a:p>
                      <a:pPr algn="ctr"/>
                      <a:endParaRPr lang="en-US" sz="120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lang="en-US" sz="120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lang="en-US" sz="120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8278720"/>
                  </a:ext>
                </a:extLst>
              </a:tr>
              <a:tr h="297135">
                <a:tc gridSpan="3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200" b="1" i="1">
                          <a:latin typeface="Century Gothic" panose="020B0502020202020204" pitchFamily="34" charset="0"/>
                        </a:rPr>
                        <a:t>Usable</a:t>
                      </a:r>
                      <a:r>
                        <a:rPr lang="en-US" sz="1200" b="1" i="1" baseline="0">
                          <a:latin typeface="Century Gothic" panose="020B0502020202020204" pitchFamily="34" charset="0"/>
                        </a:rPr>
                        <a:t> </a:t>
                      </a:r>
                      <a:r>
                        <a:rPr lang="en-US" sz="1200" b="1" i="1">
                          <a:latin typeface="Century Gothic" panose="020B0502020202020204" pitchFamily="34" charset="0"/>
                        </a:rPr>
                        <a:t> capacity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200" b="1" i="1">
                          <a:latin typeface="Century Gothic" panose="020B0502020202020204" pitchFamily="34" charset="0"/>
                        </a:rPr>
                        <a:t>Used Capacity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200" b="1" i="1">
                          <a:latin typeface="Century Gothic" panose="020B0502020202020204" pitchFamily="34" charset="0"/>
                        </a:rPr>
                        <a:t>Planned Expansion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200" b="1" i="1">
                          <a:latin typeface="Century Gothic" panose="020B0502020202020204" pitchFamily="34" charset="0"/>
                        </a:rPr>
                        <a:t>Customers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b="1" i="1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5855005"/>
                  </a:ext>
                </a:extLst>
              </a:tr>
              <a:tr h="40804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200" b="1">
                          <a:latin typeface="Century Gothic" panose="020B0502020202020204" pitchFamily="34" charset="0"/>
                        </a:rPr>
                        <a:t>Storage (TB)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200" b="1">
                          <a:latin typeface="Century Gothic" panose="020B0502020202020204" pitchFamily="34" charset="0"/>
                        </a:rPr>
                        <a:t>RAM (TB)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200" b="1">
                          <a:latin typeface="Century Gothic" panose="020B0502020202020204" pitchFamily="34" charset="0"/>
                        </a:rPr>
                        <a:t>CPU Cores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200" b="1">
                          <a:latin typeface="Century Gothic" panose="020B0502020202020204" pitchFamily="34" charset="0"/>
                        </a:rPr>
                        <a:t>Storage (TB)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200" b="1">
                          <a:latin typeface="Century Gothic" panose="020B0502020202020204" pitchFamily="34" charset="0"/>
                        </a:rPr>
                        <a:t>RAM (TB)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200" b="1">
                          <a:latin typeface="Century Gothic" panose="020B0502020202020204" pitchFamily="34" charset="0"/>
                        </a:rPr>
                        <a:t>CPU Cores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200" b="1">
                          <a:latin typeface="Century Gothic" panose="020B0502020202020204" pitchFamily="34" charset="0"/>
                        </a:rPr>
                        <a:t>Storage (TB)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200" b="1">
                          <a:latin typeface="Century Gothic" panose="020B0502020202020204" pitchFamily="34" charset="0"/>
                        </a:rPr>
                        <a:t>RAM (TB)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200" b="1">
                          <a:latin typeface="Century Gothic" panose="020B0502020202020204" pitchFamily="34" charset="0"/>
                        </a:rPr>
                        <a:t>CPU Cores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200" b="1">
                          <a:latin typeface="Century Gothic" panose="020B0502020202020204" pitchFamily="34" charset="0"/>
                        </a:rPr>
                        <a:t>Weekly</a:t>
                      </a:r>
                      <a:r>
                        <a:rPr lang="en-US" sz="1200" b="1" baseline="0">
                          <a:latin typeface="Century Gothic" panose="020B0502020202020204" pitchFamily="34" charset="0"/>
                        </a:rPr>
                        <a:t> Installations</a:t>
                      </a:r>
                      <a:endParaRPr lang="en-US" sz="1200" b="1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200" b="1">
                          <a:latin typeface="Century Gothic" panose="020B0502020202020204" pitchFamily="34" charset="0"/>
                        </a:rPr>
                        <a:t>Total Active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9985195"/>
                  </a:ext>
                </a:extLst>
              </a:tr>
              <a:tr h="46131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200">
                          <a:latin typeface="Century Gothic" panose="020B0502020202020204" pitchFamily="34" charset="0"/>
                        </a:rPr>
                        <a:t>3.70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200">
                          <a:latin typeface="Century Gothic" panose="020B0502020202020204" pitchFamily="34" charset="0"/>
                        </a:rPr>
                        <a:t>1.59848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200">
                          <a:latin typeface="Century Gothic" panose="020B0502020202020204" pitchFamily="34" charset="0"/>
                        </a:rPr>
                        <a:t>517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200">
                          <a:latin typeface="Century Gothic" panose="020B0502020202020204" pitchFamily="34" charset="0"/>
                        </a:rPr>
                        <a:t>140.36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200">
                          <a:latin typeface="Century Gothic" panose="020B0502020202020204" pitchFamily="34" charset="0"/>
                        </a:rPr>
                        <a:t>4.04399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200">
                          <a:latin typeface="Century Gothic" panose="020B0502020202020204" pitchFamily="34" charset="0"/>
                        </a:rPr>
                        <a:t>985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200">
                          <a:latin typeface="Century Gothic" panose="020B0502020202020204" pitchFamily="34" charset="0"/>
                        </a:rPr>
                        <a:t>0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200">
                          <a:latin typeface="Century Gothic" panose="020B0502020202020204" pitchFamily="34" charset="0"/>
                        </a:rPr>
                        <a:t>0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200">
                          <a:latin typeface="Century Gothic" panose="020B0502020202020204" pitchFamily="34" charset="0"/>
                        </a:rPr>
                        <a:t>0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200">
                          <a:latin typeface="Century Gothic" panose="020B0502020202020204" pitchFamily="34" charset="0"/>
                        </a:rPr>
                        <a:t>0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200">
                          <a:latin typeface="Century Gothic" panose="020B0502020202020204" pitchFamily="34" charset="0"/>
                        </a:rPr>
                        <a:t>19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0984358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8953316"/>
              </p:ext>
            </p:extLst>
          </p:nvPr>
        </p:nvGraphicFramePr>
        <p:xfrm>
          <a:off x="378185" y="2402801"/>
          <a:ext cx="11435630" cy="1669993"/>
        </p:xfrm>
        <a:graphic>
          <a:graphicData uri="http://schemas.openxmlformats.org/drawingml/2006/table">
            <a:tbl>
              <a:tblPr firstRow="1" bandRow="1"/>
              <a:tblGrid>
                <a:gridCol w="946731">
                  <a:extLst>
                    <a:ext uri="{9D8B030D-6E8A-4147-A177-3AD203B41FA5}">
                      <a16:colId xmlns:a16="http://schemas.microsoft.com/office/drawing/2014/main" val="420765211"/>
                    </a:ext>
                  </a:extLst>
                </a:gridCol>
                <a:gridCol w="998290">
                  <a:extLst>
                    <a:ext uri="{9D8B030D-6E8A-4147-A177-3AD203B41FA5}">
                      <a16:colId xmlns:a16="http://schemas.microsoft.com/office/drawing/2014/main" val="1013688936"/>
                    </a:ext>
                  </a:extLst>
                </a:gridCol>
                <a:gridCol w="837467">
                  <a:extLst>
                    <a:ext uri="{9D8B030D-6E8A-4147-A177-3AD203B41FA5}">
                      <a16:colId xmlns:a16="http://schemas.microsoft.com/office/drawing/2014/main" val="1963263246"/>
                    </a:ext>
                  </a:extLst>
                </a:gridCol>
                <a:gridCol w="1103971">
                  <a:extLst>
                    <a:ext uri="{9D8B030D-6E8A-4147-A177-3AD203B41FA5}">
                      <a16:colId xmlns:a16="http://schemas.microsoft.com/office/drawing/2014/main" val="3260010276"/>
                    </a:ext>
                  </a:extLst>
                </a:gridCol>
                <a:gridCol w="836341">
                  <a:extLst>
                    <a:ext uri="{9D8B030D-6E8A-4147-A177-3AD203B41FA5}">
                      <a16:colId xmlns:a16="http://schemas.microsoft.com/office/drawing/2014/main" val="1388001762"/>
                    </a:ext>
                  </a:extLst>
                </a:gridCol>
                <a:gridCol w="892098">
                  <a:extLst>
                    <a:ext uri="{9D8B030D-6E8A-4147-A177-3AD203B41FA5}">
                      <a16:colId xmlns:a16="http://schemas.microsoft.com/office/drawing/2014/main" val="2980772719"/>
                    </a:ext>
                  </a:extLst>
                </a:gridCol>
                <a:gridCol w="1137424">
                  <a:extLst>
                    <a:ext uri="{9D8B030D-6E8A-4147-A177-3AD203B41FA5}">
                      <a16:colId xmlns:a16="http://schemas.microsoft.com/office/drawing/2014/main" val="4119283213"/>
                    </a:ext>
                  </a:extLst>
                </a:gridCol>
                <a:gridCol w="1126274">
                  <a:extLst>
                    <a:ext uri="{9D8B030D-6E8A-4147-A177-3AD203B41FA5}">
                      <a16:colId xmlns:a16="http://schemas.microsoft.com/office/drawing/2014/main" val="597462332"/>
                    </a:ext>
                  </a:extLst>
                </a:gridCol>
                <a:gridCol w="1215482">
                  <a:extLst>
                    <a:ext uri="{9D8B030D-6E8A-4147-A177-3AD203B41FA5}">
                      <a16:colId xmlns:a16="http://schemas.microsoft.com/office/drawing/2014/main" val="1080584119"/>
                    </a:ext>
                  </a:extLst>
                </a:gridCol>
                <a:gridCol w="1315844">
                  <a:extLst>
                    <a:ext uri="{9D8B030D-6E8A-4147-A177-3AD203B41FA5}">
                      <a16:colId xmlns:a16="http://schemas.microsoft.com/office/drawing/2014/main" val="3257211654"/>
                    </a:ext>
                  </a:extLst>
                </a:gridCol>
                <a:gridCol w="1025708">
                  <a:extLst>
                    <a:ext uri="{9D8B030D-6E8A-4147-A177-3AD203B41FA5}">
                      <a16:colId xmlns:a16="http://schemas.microsoft.com/office/drawing/2014/main" val="2119947212"/>
                    </a:ext>
                  </a:extLst>
                </a:gridCol>
              </a:tblGrid>
              <a:tr h="411222">
                <a:tc gridSpan="9"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>
                          <a:latin typeface="Century Gothic" panose="020B0502020202020204" pitchFamily="34" charset="0"/>
                        </a:rPr>
                        <a:t>Cloudstack (New Cloud)</a:t>
                      </a:r>
                    </a:p>
                    <a:p>
                      <a:pPr algn="ctr"/>
                      <a:endParaRPr lang="en-US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lang="en-US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6617721"/>
                  </a:ext>
                </a:extLst>
              </a:tr>
              <a:tr h="274968">
                <a:tc gridSpan="3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200" b="1" i="1">
                          <a:latin typeface="Century Gothic" panose="020B0502020202020204" pitchFamily="34" charset="0"/>
                        </a:rPr>
                        <a:t>Usable</a:t>
                      </a:r>
                      <a:r>
                        <a:rPr lang="en-US" sz="1200" b="1" i="1" baseline="0">
                          <a:latin typeface="Century Gothic" panose="020B0502020202020204" pitchFamily="34" charset="0"/>
                        </a:rPr>
                        <a:t> </a:t>
                      </a:r>
                      <a:r>
                        <a:rPr lang="en-US" sz="1200" b="1" i="1">
                          <a:latin typeface="Century Gothic" panose="020B0502020202020204" pitchFamily="34" charset="0"/>
                        </a:rPr>
                        <a:t> capacity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200" b="1" i="1">
                          <a:latin typeface="Century Gothic" panose="020B0502020202020204" pitchFamily="34" charset="0"/>
                        </a:rPr>
                        <a:t>Used Capacity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200" b="1" i="1">
                          <a:latin typeface="Century Gothic" panose="020B0502020202020204" pitchFamily="34" charset="0"/>
                        </a:rPr>
                        <a:t>Planned Expansion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200" b="1" i="1">
                          <a:latin typeface="Century Gothic" panose="020B0502020202020204" pitchFamily="34" charset="0"/>
                        </a:rPr>
                        <a:t>Customers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2335461"/>
                  </a:ext>
                </a:extLst>
              </a:tr>
              <a:tr h="501172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200" b="1">
                          <a:latin typeface="Century Gothic" panose="020B0502020202020204" pitchFamily="34" charset="0"/>
                        </a:rPr>
                        <a:t>Storage (TB)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200" b="1">
                          <a:latin typeface="Century Gothic" panose="020B0502020202020204" pitchFamily="34" charset="0"/>
                        </a:rPr>
                        <a:t>RAM (TB)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200" b="1">
                          <a:latin typeface="Century Gothic" panose="020B0502020202020204" pitchFamily="34" charset="0"/>
                        </a:rPr>
                        <a:t>CPU Cores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200" b="1">
                          <a:latin typeface="Century Gothic" panose="020B0502020202020204" pitchFamily="34" charset="0"/>
                        </a:rPr>
                        <a:t>Storage (TB)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200" b="1">
                          <a:latin typeface="Century Gothic" panose="020B0502020202020204" pitchFamily="34" charset="0"/>
                        </a:rPr>
                        <a:t>RAM (TB)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200" b="1">
                          <a:latin typeface="Century Gothic" panose="020B0502020202020204" pitchFamily="34" charset="0"/>
                        </a:rPr>
                        <a:t>CPU Cores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200" b="1">
                          <a:latin typeface="Century Gothic" panose="020B0502020202020204" pitchFamily="34" charset="0"/>
                        </a:rPr>
                        <a:t>Storage (TB)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200" b="1">
                          <a:latin typeface="Century Gothic" panose="020B0502020202020204" pitchFamily="34" charset="0"/>
                        </a:rPr>
                        <a:t>RAM (TB)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200" b="1">
                          <a:latin typeface="Century Gothic" panose="020B0502020202020204" pitchFamily="34" charset="0"/>
                        </a:rPr>
                        <a:t>CPU Cores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200" b="1">
                          <a:latin typeface="Century Gothic" panose="020B0502020202020204" pitchFamily="34" charset="0"/>
                        </a:rPr>
                        <a:t>Weekly</a:t>
                      </a:r>
                      <a:r>
                        <a:rPr lang="en-US" sz="1200" b="1" baseline="0">
                          <a:latin typeface="Century Gothic" panose="020B0502020202020204" pitchFamily="34" charset="0"/>
                        </a:rPr>
                        <a:t> Installations</a:t>
                      </a:r>
                      <a:endParaRPr lang="en-US" sz="1200" b="1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200" b="1">
                          <a:latin typeface="Century Gothic" panose="020B0502020202020204" pitchFamily="34" charset="0"/>
                        </a:rPr>
                        <a:t>Total Active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6745060"/>
                  </a:ext>
                </a:extLst>
              </a:tr>
              <a:tr h="284253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200">
                          <a:latin typeface="Century Gothic" panose="020B0502020202020204" pitchFamily="34" charset="0"/>
                        </a:rPr>
                        <a:t>0.00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200">
                          <a:latin typeface="Century Gothic" panose="020B0502020202020204" pitchFamily="34" charset="0"/>
                        </a:rPr>
                        <a:t>3.116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200">
                          <a:latin typeface="Century Gothic" panose="020B0502020202020204" pitchFamily="34" charset="0"/>
                        </a:rPr>
                        <a:t>1</a:t>
                      </a:r>
                      <a:r>
                        <a:rPr lang="en-US" sz="1200" baseline="0">
                          <a:latin typeface="Century Gothic" panose="020B0502020202020204" pitchFamily="34" charset="0"/>
                        </a:rPr>
                        <a:t> 681.36</a:t>
                      </a:r>
                      <a:endParaRPr lang="en-US" sz="120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200">
                          <a:latin typeface="Century Gothic" panose="020B0502020202020204" pitchFamily="34" charset="0"/>
                        </a:rPr>
                        <a:t>61.665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200">
                          <a:latin typeface="Century Gothic" panose="020B0502020202020204" pitchFamily="34" charset="0"/>
                        </a:rPr>
                        <a:t>2.2848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200">
                          <a:latin typeface="Century Gothic" panose="020B0502020202020204" pitchFamily="34" charset="0"/>
                        </a:rPr>
                        <a:t>1482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200">
                          <a:latin typeface="Century Gothic" panose="020B0502020202020204" pitchFamily="34" charset="0"/>
                        </a:rPr>
                        <a:t>250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200">
                          <a:latin typeface="Century Gothic" panose="020B0502020202020204" pitchFamily="34" charset="0"/>
                        </a:rPr>
                        <a:t>0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200">
                          <a:latin typeface="Century Gothic" panose="020B0502020202020204" pitchFamily="34" charset="0"/>
                        </a:rPr>
                        <a:t>0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200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200">
                          <a:latin typeface="Century Gothic" panose="020B0502020202020204" pitchFamily="34" charset="0"/>
                        </a:rPr>
                        <a:t>10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70652773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9966956"/>
              </p:ext>
            </p:extLst>
          </p:nvPr>
        </p:nvGraphicFramePr>
        <p:xfrm>
          <a:off x="473564" y="906583"/>
          <a:ext cx="11355428" cy="1357828"/>
        </p:xfrm>
        <a:graphic>
          <a:graphicData uri="http://schemas.openxmlformats.org/drawingml/2006/table">
            <a:tbl>
              <a:tblPr firstRow="1" bandRow="1"/>
              <a:tblGrid>
                <a:gridCol w="3971161">
                  <a:extLst>
                    <a:ext uri="{9D8B030D-6E8A-4147-A177-3AD203B41FA5}">
                      <a16:colId xmlns:a16="http://schemas.microsoft.com/office/drawing/2014/main" val="420765211"/>
                    </a:ext>
                  </a:extLst>
                </a:gridCol>
                <a:gridCol w="1575585">
                  <a:extLst>
                    <a:ext uri="{9D8B030D-6E8A-4147-A177-3AD203B41FA5}">
                      <a16:colId xmlns:a16="http://schemas.microsoft.com/office/drawing/2014/main" val="3260010276"/>
                    </a:ext>
                  </a:extLst>
                </a:gridCol>
                <a:gridCol w="1193624">
                  <a:extLst>
                    <a:ext uri="{9D8B030D-6E8A-4147-A177-3AD203B41FA5}">
                      <a16:colId xmlns:a16="http://schemas.microsoft.com/office/drawing/2014/main" val="1388001762"/>
                    </a:ext>
                  </a:extLst>
                </a:gridCol>
                <a:gridCol w="1273200">
                  <a:extLst>
                    <a:ext uri="{9D8B030D-6E8A-4147-A177-3AD203B41FA5}">
                      <a16:colId xmlns:a16="http://schemas.microsoft.com/office/drawing/2014/main" val="2980772719"/>
                    </a:ext>
                  </a:extLst>
                </a:gridCol>
                <a:gridCol w="3341858">
                  <a:extLst>
                    <a:ext uri="{9D8B030D-6E8A-4147-A177-3AD203B41FA5}">
                      <a16:colId xmlns:a16="http://schemas.microsoft.com/office/drawing/2014/main" val="3257211654"/>
                    </a:ext>
                  </a:extLst>
                </a:gridCol>
              </a:tblGrid>
              <a:tr h="411222"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>
                          <a:latin typeface="Century Gothic" panose="020B0502020202020204" pitchFamily="34" charset="0"/>
                        </a:rPr>
                        <a:t>Prospective</a:t>
                      </a:r>
                      <a:r>
                        <a:rPr lang="en-US" sz="1600" baseline="0">
                          <a:latin typeface="Century Gothic" panose="020B0502020202020204" pitchFamily="34" charset="0"/>
                        </a:rPr>
                        <a:t> clients requirements </a:t>
                      </a:r>
                      <a:endParaRPr lang="en-US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lang="en-US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6617721"/>
                  </a:ext>
                </a:extLst>
              </a:tr>
              <a:tr h="274968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200" b="1" i="1">
                          <a:latin typeface="Century Gothic" panose="020B0502020202020204" pitchFamily="34" charset="0"/>
                        </a:rPr>
                        <a:t>Name</a:t>
                      </a:r>
                      <a:r>
                        <a:rPr lang="en-US" sz="1200" b="1" i="1" baseline="0">
                          <a:latin typeface="Century Gothic" panose="020B0502020202020204" pitchFamily="34" charset="0"/>
                        </a:rPr>
                        <a:t> of Client</a:t>
                      </a:r>
                      <a:endParaRPr lang="en-US" sz="1200" b="1" i="1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 gridSpan="3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200" b="1" i="1">
                          <a:latin typeface="Century Gothic" panose="020B0502020202020204" pitchFamily="34" charset="0"/>
                        </a:rPr>
                        <a:t>Cloud</a:t>
                      </a:r>
                      <a:r>
                        <a:rPr lang="en-US" sz="1200" b="1" i="1" baseline="0">
                          <a:latin typeface="Century Gothic" panose="020B0502020202020204" pitchFamily="34" charset="0"/>
                        </a:rPr>
                        <a:t> Requirements</a:t>
                      </a:r>
                      <a:endParaRPr lang="en-US" sz="1200" b="1" i="1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200" b="1" i="1">
                          <a:latin typeface="Century Gothic" panose="020B0502020202020204" pitchFamily="34" charset="0"/>
                        </a:rPr>
                        <a:t>Projected</a:t>
                      </a:r>
                      <a:r>
                        <a:rPr lang="en-US" sz="1200" b="1" i="1" baseline="0">
                          <a:latin typeface="Century Gothic" panose="020B0502020202020204" pitchFamily="34" charset="0"/>
                        </a:rPr>
                        <a:t> Monthly Revenue </a:t>
                      </a:r>
                      <a:endParaRPr lang="en-US" sz="1200" b="1" i="1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2335461"/>
                  </a:ext>
                </a:extLst>
              </a:tr>
              <a:tr h="387385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lang="en-US" sz="1200" b="1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200" b="1">
                          <a:latin typeface="Century Gothic" panose="020B0502020202020204" pitchFamily="34" charset="0"/>
                        </a:rPr>
                        <a:t>Storage (TB)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200" b="1">
                          <a:latin typeface="Century Gothic" panose="020B0502020202020204" pitchFamily="34" charset="0"/>
                        </a:rPr>
                        <a:t>RAM (TB)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200" b="1">
                          <a:latin typeface="Century Gothic" panose="020B0502020202020204" pitchFamily="34" charset="0"/>
                        </a:rPr>
                        <a:t>CPU Cores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200" b="1">
                          <a:latin typeface="Century Gothic" panose="020B0502020202020204" pitchFamily="34" charset="0"/>
                        </a:rPr>
                        <a:t>USD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6745060"/>
                  </a:ext>
                </a:extLst>
              </a:tr>
              <a:tr h="284253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indent="0" algn="ctr">
                        <a:buFont typeface="+mj-lt"/>
                        <a:buNone/>
                      </a:pPr>
                      <a:r>
                        <a:rPr lang="en-US"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14 X Prospective Clients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200">
                          <a:latin typeface="Century Gothic" panose="020B0502020202020204" pitchFamily="34" charset="0"/>
                        </a:rPr>
                        <a:t>113.9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200">
                          <a:latin typeface="Century Gothic" panose="020B0502020202020204" pitchFamily="34" charset="0"/>
                        </a:rPr>
                        <a:t>1,136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200">
                          <a:latin typeface="Century Gothic" panose="020B0502020202020204" pitchFamily="34" charset="0"/>
                        </a:rPr>
                        <a:t>312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200">
                          <a:latin typeface="Century Gothic" panose="020B0502020202020204" pitchFamily="34" charset="0"/>
                        </a:rPr>
                        <a:t>12,767.37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706527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791465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47541"/>
            <a:ext cx="10515600" cy="519586"/>
          </a:xfrm>
        </p:spPr>
        <p:txBody>
          <a:bodyPr>
            <a:normAutofit/>
          </a:bodyPr>
          <a:lstStyle/>
          <a:p>
            <a:r>
              <a:rPr lang="en-US" sz="2800" b="1"/>
              <a:t>Information Systems Infrastructure Support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866711"/>
              </p:ext>
            </p:extLst>
          </p:nvPr>
        </p:nvGraphicFramePr>
        <p:xfrm>
          <a:off x="448952" y="1182612"/>
          <a:ext cx="11272520" cy="5883642"/>
        </p:xfrm>
        <a:graphic>
          <a:graphicData uri="http://schemas.openxmlformats.org/drawingml/2006/table">
            <a:tbl>
              <a:tblPr firstRow="1" firstCol="1" bandRow="1"/>
              <a:tblGrid>
                <a:gridCol w="538911">
                  <a:extLst>
                    <a:ext uri="{9D8B030D-6E8A-4147-A177-3AD203B41FA5}">
                      <a16:colId xmlns:a16="http://schemas.microsoft.com/office/drawing/2014/main" val="2654311652"/>
                    </a:ext>
                  </a:extLst>
                </a:gridCol>
                <a:gridCol w="1575160">
                  <a:extLst>
                    <a:ext uri="{9D8B030D-6E8A-4147-A177-3AD203B41FA5}">
                      <a16:colId xmlns:a16="http://schemas.microsoft.com/office/drawing/2014/main" val="4149803809"/>
                    </a:ext>
                  </a:extLst>
                </a:gridCol>
                <a:gridCol w="4345501">
                  <a:extLst>
                    <a:ext uri="{9D8B030D-6E8A-4147-A177-3AD203B41FA5}">
                      <a16:colId xmlns:a16="http://schemas.microsoft.com/office/drawing/2014/main" val="569181873"/>
                    </a:ext>
                  </a:extLst>
                </a:gridCol>
                <a:gridCol w="4812948">
                  <a:extLst>
                    <a:ext uri="{9D8B030D-6E8A-4147-A177-3AD203B41FA5}">
                      <a16:colId xmlns:a16="http://schemas.microsoft.com/office/drawing/2014/main" val="332344606"/>
                    </a:ext>
                  </a:extLst>
                </a:gridCol>
              </a:tblGrid>
              <a:tr h="62860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  <a:ea typeface=""/>
                          <a:cs typeface=""/>
                        </a:defRPr>
                      </a:lvl9pPr>
                    </a:lstStyle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q"/>
                        <a:tabLst/>
                        <a:defRPr/>
                      </a:pPr>
                      <a:r>
                        <a:rPr kumimoji="0" lang="en-GB" sz="1400" b="1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No.</a:t>
                      </a:r>
                      <a:endParaRPr kumimoji="0" lang="en-ZW" sz="1400" b="1" i="0" u="none" strike="noStrike" kern="1200" cap="none" spc="0" normalizeH="0" baseline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uLnTx/>
                        <a:uFillTx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287" marR="43287" marT="0" marB="0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 panose="020B0602020104020603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 panose="020B0602020104020603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 panose="020B0602020104020603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 panose="020B0602020104020603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 panose="020B0602020104020603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 panose="020B0602020104020603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 panose="020B0602020104020603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 panose="020B0602020104020603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w Cen MT" panose="020B0602020104020603"/>
                        </a:defRPr>
                      </a:lvl9pPr>
                    </a:lstStyle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q"/>
                        <a:tabLst/>
                        <a:defRPr/>
                      </a:pPr>
                      <a:r>
                        <a:rPr kumimoji="0" lang="en-ZW" sz="1400" b="1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Description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q"/>
                        <a:tabLst/>
                        <a:defRPr/>
                      </a:pPr>
                      <a:r>
                        <a:rPr kumimoji="0" lang="en-ZW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LnTx/>
                          <a:uFillTx/>
                          <a:latin typeface="Century Gothic"/>
                          <a:ea typeface="Calibri"/>
                          <a:cs typeface="Times New Roman"/>
                        </a:rPr>
                        <a:t>Progress Update </a:t>
                      </a:r>
                      <a:r>
                        <a:rPr lang="en-ZW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LnTx/>
                          <a:uFillTx/>
                          <a:latin typeface="Century Gothic"/>
                          <a:ea typeface="Calibri"/>
                          <a:cs typeface="Times New Roman"/>
                        </a:rPr>
                        <a:t>29/08/2025</a:t>
                      </a:r>
                      <a:endParaRPr kumimoji="0" lang="en-ZW" sz="14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uLnTx/>
                        <a:uFillTx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q"/>
                        <a:tabLst/>
                        <a:defRPr/>
                      </a:pPr>
                      <a:r>
                        <a:rPr kumimoji="0" lang="en-ZW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LnTx/>
                          <a:uFillTx/>
                          <a:latin typeface="Century Gothic"/>
                          <a:ea typeface="Calibri"/>
                          <a:cs typeface="Times New Roman"/>
                        </a:rPr>
                        <a:t>Progress Update </a:t>
                      </a:r>
                      <a:r>
                        <a:rPr lang="en-ZW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LnTx/>
                          <a:uFillTx/>
                          <a:latin typeface="Century Gothic"/>
                          <a:ea typeface="Calibri"/>
                          <a:cs typeface="Times New Roman"/>
                        </a:rPr>
                        <a:t>04/09/2025</a:t>
                      </a:r>
                      <a:endParaRPr kumimoji="0" lang="en-ZW" sz="14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uLnTx/>
                        <a:uFillTx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4762106"/>
                  </a:ext>
                </a:extLst>
              </a:tr>
              <a:tr h="632936">
                <a:tc>
                  <a:txBody>
                    <a:bodyPr/>
                    <a:lstStyle/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q"/>
                        <a:tabLst/>
                        <a:defRPr/>
                      </a:pPr>
                      <a:r>
                        <a:rPr kumimoji="0" lang="en-ZW" sz="12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q"/>
                        <a:tabLst/>
                        <a:defRPr/>
                      </a:pPr>
                      <a:r>
                        <a:rPr kumimoji="0" lang="en-ZW" sz="12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Network Support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rtl="0" eaLnBrk="1" latinLnBrk="0" hangingPunct="1">
                        <a:buClr>
                          <a:srgbClr val="000000"/>
                        </a:buClr>
                        <a:buFont typeface="Wingdings" panose="05000000000000000000" pitchFamily="2" charset="2"/>
                        <a:buChar char="q"/>
                      </a:pPr>
                      <a:r>
                        <a:rPr lang="en-US" sz="1200" b="0" i="0" u="none" strike="noStrike" kern="1200" baseline="0" noProof="0" dirty="0">
                          <a:solidFill>
                            <a:schemeClr val="accent1"/>
                          </a:solidFill>
                          <a:latin typeface="Century Gothic"/>
                        </a:rPr>
                        <a:t>Showground hardware and wireless infrastructure setup complete</a:t>
                      </a:r>
                      <a:endParaRPr lang="en-US" sz="1200" b="0" i="0" u="none" strike="noStrike" kern="1200" baseline="0" noProof="0" dirty="0">
                        <a:solidFill>
                          <a:schemeClr val="accent1"/>
                        </a:solidFill>
                        <a:latin typeface="Century Gothic"/>
                        <a:ea typeface="+mn-ea"/>
                        <a:cs typeface="+mn-cs"/>
                      </a:endParaRPr>
                    </a:p>
                    <a:p>
                      <a:pPr marL="171450" lvl="0" indent="-171450" algn="l">
                        <a:buClr>
                          <a:srgbClr val="000000"/>
                        </a:buClr>
                        <a:buFont typeface="Wingdings" panose="05000000000000000000" pitchFamily="2" charset="2"/>
                        <a:buChar char="q"/>
                      </a:pPr>
                      <a:r>
                        <a:rPr lang="en-US" sz="1200" b="0" i="0" u="none" strike="noStrike" kern="1200" baseline="0" noProof="0" dirty="0">
                          <a:solidFill>
                            <a:schemeClr val="accent1"/>
                          </a:solidFill>
                          <a:latin typeface="Century Gothic"/>
                        </a:rPr>
                        <a:t>Installed 4 All in One PCs and an access point at Showgrounds</a:t>
                      </a:r>
                    </a:p>
                    <a:p>
                      <a:pPr marL="171450" lvl="0" indent="-171450" algn="l">
                        <a:buClr>
                          <a:srgbClr val="000000"/>
                        </a:buClr>
                        <a:buFont typeface="Wingdings" panose="05000000000000000000" pitchFamily="2" charset="2"/>
                        <a:buChar char="q"/>
                      </a:pPr>
                      <a:r>
                        <a:rPr lang="en-US" sz="1200" b="0" i="0" u="none" strike="noStrike" kern="1200" baseline="0" noProof="0" dirty="0">
                          <a:solidFill>
                            <a:schemeClr val="accent1"/>
                          </a:solidFill>
                          <a:latin typeface="Century Gothic"/>
                        </a:rPr>
                        <a:t>LEAP internet VLAN successfully installed</a:t>
                      </a:r>
                    </a:p>
                    <a:p>
                      <a:pPr marL="171450" lvl="0" indent="-171450" algn="l">
                        <a:buClr>
                          <a:srgbClr val="000000"/>
                        </a:buClr>
                        <a:buFont typeface="Wingdings" panose="05000000000000000000" pitchFamily="2" charset="2"/>
                        <a:buChar char="q"/>
                      </a:pPr>
                      <a:r>
                        <a:rPr lang="en-US" sz="1200" b="0" i="0" u="none" strike="noStrike" kern="1200" baseline="0" noProof="0" dirty="0">
                          <a:solidFill>
                            <a:schemeClr val="accent1"/>
                          </a:solidFill>
                          <a:latin typeface="Century Gothic"/>
                        </a:rPr>
                        <a:t>Call Centre renovation documents signed</a:t>
                      </a:r>
                      <a:endParaRPr lang="en-US" dirty="0">
                        <a:solidFill>
                          <a:schemeClr val="accent1"/>
                        </a:solidFill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rtl="0" eaLnBrk="1" latinLnBrk="0" hangingPunct="1">
                        <a:buFont typeface="Wingdings" panose="05000000000000000000" pitchFamily="2" charset="2"/>
                        <a:buChar char="q"/>
                      </a:pPr>
                      <a:r>
                        <a:rPr lang="en-US" sz="1200" kern="1200" baseline="0" dirty="0" err="1">
                          <a:solidFill>
                            <a:schemeClr val="accent1"/>
                          </a:solidFill>
                          <a:latin typeface="Century Gothic"/>
                          <a:ea typeface="+mn-ea"/>
                          <a:cs typeface="+mn-cs"/>
                        </a:rPr>
                        <a:t>Hatfied</a:t>
                      </a:r>
                      <a:r>
                        <a:rPr lang="en-US" sz="1200" kern="1200" baseline="0" dirty="0">
                          <a:solidFill>
                            <a:schemeClr val="accent1"/>
                          </a:solidFill>
                          <a:latin typeface="Century Gothic"/>
                          <a:ea typeface="+mn-ea"/>
                          <a:cs typeface="+mn-cs"/>
                        </a:rPr>
                        <a:t> LAN fault cleared</a:t>
                      </a:r>
                    </a:p>
                    <a:p>
                      <a:pPr marL="171450" lvl="0" indent="-171450" algn="l">
                        <a:buFont typeface="Wingdings" panose="05000000000000000000" pitchFamily="2" charset="2"/>
                        <a:buChar char="q"/>
                      </a:pPr>
                      <a:r>
                        <a:rPr lang="en-US" sz="1200" kern="1200" baseline="0" dirty="0">
                          <a:solidFill>
                            <a:schemeClr val="accent1"/>
                          </a:solidFill>
                          <a:latin typeface="Century Gothic"/>
                          <a:ea typeface="+mn-ea"/>
                          <a:cs typeface="+mn-cs"/>
                        </a:rPr>
                        <a:t>Call </a:t>
                      </a:r>
                      <a:r>
                        <a:rPr lang="en-US" sz="1200" kern="1200" baseline="0" dirty="0" err="1">
                          <a:solidFill>
                            <a:schemeClr val="accent1"/>
                          </a:solidFill>
                          <a:latin typeface="Century Gothic"/>
                          <a:ea typeface="+mn-ea"/>
                          <a:cs typeface="+mn-cs"/>
                        </a:rPr>
                        <a:t>centre</a:t>
                      </a:r>
                      <a:r>
                        <a:rPr lang="en-US" sz="1200" kern="1200" baseline="0" dirty="0">
                          <a:solidFill>
                            <a:schemeClr val="accent1"/>
                          </a:solidFill>
                          <a:latin typeface="Century Gothic"/>
                          <a:ea typeface="+mn-ea"/>
                          <a:cs typeface="+mn-cs"/>
                        </a:rPr>
                        <a:t> renovations </a:t>
                      </a:r>
                      <a:r>
                        <a:rPr lang="en-US" sz="1200" kern="1200" baseline="0" dirty="0" smtClean="0">
                          <a:solidFill>
                            <a:schemeClr val="accent1"/>
                          </a:solidFill>
                          <a:latin typeface="Century Gothic"/>
                          <a:ea typeface="+mn-ea"/>
                          <a:cs typeface="+mn-cs"/>
                        </a:rPr>
                        <a:t>completed</a:t>
                      </a:r>
                    </a:p>
                    <a:p>
                      <a:pPr marL="171450" lvl="0" indent="-171450" algn="l">
                        <a:buFont typeface="Wingdings" panose="05000000000000000000" pitchFamily="2" charset="2"/>
                        <a:buChar char="q"/>
                      </a:pPr>
                      <a:r>
                        <a:rPr lang="en-US" sz="1200" kern="1200" baseline="0" dirty="0" smtClean="0">
                          <a:solidFill>
                            <a:schemeClr val="accent1"/>
                          </a:solidFill>
                          <a:latin typeface="Century Gothic"/>
                          <a:ea typeface="+mn-ea"/>
                          <a:cs typeface="+mn-cs"/>
                        </a:rPr>
                        <a:t>Tidied and secured cabling in the server room </a:t>
                      </a:r>
                    </a:p>
                    <a:p>
                      <a:pPr marL="171450" lvl="0" indent="-171450" algn="l">
                        <a:buFont typeface="Wingdings" panose="05000000000000000000" pitchFamily="2" charset="2"/>
                        <a:buChar char="q"/>
                      </a:pPr>
                      <a:endParaRPr lang="en-US" sz="1200" kern="1200" baseline="0" dirty="0">
                        <a:solidFill>
                          <a:schemeClr val="accent1"/>
                        </a:solidFill>
                        <a:latin typeface="Century Gothic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2322232"/>
                  </a:ext>
                </a:extLst>
              </a:tr>
              <a:tr h="337034">
                <a:tc>
                  <a:txBody>
                    <a:bodyPr/>
                    <a:lstStyle/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q"/>
                        <a:tabLst/>
                        <a:defRPr/>
                      </a:pPr>
                      <a:r>
                        <a:rPr kumimoji="0" lang="en-ZW" sz="12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q"/>
                        <a:tabLst/>
                        <a:defRPr/>
                      </a:pPr>
                      <a:r>
                        <a:rPr kumimoji="0" lang="en-ZW" sz="12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Server Support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buFont typeface="Wingdings" panose="05000000000000000000" pitchFamily="2" charset="2"/>
                        <a:buNone/>
                      </a:pPr>
                      <a:r>
                        <a:rPr lang="en-GB" sz="1200" kern="1200" baseline="0" dirty="0">
                          <a:solidFill>
                            <a:schemeClr val="accent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	</a:t>
                      </a:r>
                    </a:p>
                    <a:p>
                      <a:pPr marL="171450" indent="-171450" algn="l" rtl="0" eaLnBrk="1" latinLnBrk="0" hangingPunct="1">
                        <a:buClr>
                          <a:srgbClr val="000000"/>
                        </a:buClr>
                        <a:buFont typeface="Wingdings" panose="05000000000000000000" pitchFamily="2" charset="2"/>
                        <a:buChar char="q"/>
                      </a:pPr>
                      <a:r>
                        <a:rPr lang="en-US" sz="1200" b="0" i="0" u="none" strike="noStrike" kern="1200" baseline="0" noProof="0" dirty="0">
                          <a:solidFill>
                            <a:schemeClr val="accent1"/>
                          </a:solidFill>
                          <a:latin typeface="Century Gothic"/>
                        </a:rPr>
                        <a:t>Successfully synced AD servers with the NTP server</a:t>
                      </a:r>
                    </a:p>
                    <a:p>
                      <a:pPr marL="171450" lvl="0" indent="-171450" algn="l">
                        <a:buClr>
                          <a:srgbClr val="000000"/>
                        </a:buClr>
                        <a:buFont typeface="Wingdings" panose="05000000000000000000" pitchFamily="2" charset="2"/>
                        <a:buChar char="q"/>
                      </a:pPr>
                      <a:r>
                        <a:rPr lang="en-US" sz="1200" b="0" i="0" u="none" strike="noStrike" kern="1200" baseline="0" noProof="0" dirty="0">
                          <a:solidFill>
                            <a:schemeClr val="accent1"/>
                          </a:solidFill>
                          <a:latin typeface="Century Gothic"/>
                        </a:rPr>
                        <a:t>OS updates change request approved for Q3</a:t>
                      </a:r>
                      <a:endParaRPr lang="en-US" dirty="0">
                        <a:solidFill>
                          <a:schemeClr val="accent1"/>
                        </a:solidFill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 algn="l" rtl="0" eaLnBrk="1" latinLnBrk="0" hangingPunct="1">
                        <a:buFont typeface="Wingdings" panose="05000000000000000000" pitchFamily="2" charset="2"/>
                        <a:buChar char="q"/>
                      </a:pPr>
                      <a:r>
                        <a:rPr lang="en-US" sz="1200" kern="1200" baseline="0" dirty="0">
                          <a:solidFill>
                            <a:schemeClr val="accent1"/>
                          </a:solidFill>
                          <a:latin typeface="Century Gothic"/>
                          <a:ea typeface="+mn-ea"/>
                          <a:cs typeface="+mn-cs"/>
                        </a:rPr>
                        <a:t>OS updates </a:t>
                      </a:r>
                      <a:r>
                        <a:rPr lang="en-US" sz="1200" kern="1200" baseline="0" dirty="0" smtClean="0">
                          <a:solidFill>
                            <a:schemeClr val="accent1"/>
                          </a:solidFill>
                          <a:latin typeface="Century Gothic"/>
                          <a:ea typeface="+mn-ea"/>
                          <a:cs typeface="+mn-cs"/>
                        </a:rPr>
                        <a:t>for 16 servers completed</a:t>
                      </a:r>
                      <a:endParaRPr lang="en-US" dirty="0">
                        <a:solidFill>
                          <a:schemeClr val="accent1"/>
                        </a:solidFill>
                      </a:endParaRPr>
                    </a:p>
                    <a:p>
                      <a:pPr marL="285750" lvl="0" indent="-285750" algn="l">
                        <a:buFont typeface="Wingdings" panose="05000000000000000000" pitchFamily="2" charset="2"/>
                        <a:buChar char="q"/>
                      </a:pPr>
                      <a:r>
                        <a:rPr lang="en-US" sz="1200" kern="1200" baseline="0" dirty="0">
                          <a:solidFill>
                            <a:schemeClr val="accent1"/>
                          </a:solidFill>
                          <a:latin typeface="Century Gothic"/>
                          <a:ea typeface="+mn-ea"/>
                          <a:cs typeface="+mn-cs"/>
                        </a:rPr>
                        <a:t>Provisioned 2 VMs </a:t>
                      </a:r>
                      <a:r>
                        <a:rPr lang="en-US" sz="1200" kern="1200" baseline="0" dirty="0" smtClean="0">
                          <a:solidFill>
                            <a:schemeClr val="accent1"/>
                          </a:solidFill>
                          <a:latin typeface="Century Gothic"/>
                          <a:ea typeface="+mn-ea"/>
                          <a:cs typeface="+mn-cs"/>
                        </a:rPr>
                        <a:t>for </a:t>
                      </a:r>
                      <a:r>
                        <a:rPr lang="en-US" sz="1200" kern="1200" baseline="0" dirty="0" err="1" smtClean="0">
                          <a:solidFill>
                            <a:schemeClr val="accent1"/>
                          </a:solidFill>
                          <a:latin typeface="Century Gothic"/>
                          <a:ea typeface="+mn-ea"/>
                          <a:cs typeface="+mn-cs"/>
                        </a:rPr>
                        <a:t>Telone</a:t>
                      </a:r>
                      <a:r>
                        <a:rPr lang="en-US" sz="1200" kern="1200" baseline="0" dirty="0" smtClean="0">
                          <a:solidFill>
                            <a:schemeClr val="accent1"/>
                          </a:solidFill>
                          <a:latin typeface="Century Gothic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kern="1200" baseline="0" dirty="0">
                          <a:solidFill>
                            <a:schemeClr val="accent1"/>
                          </a:solidFill>
                          <a:latin typeface="Century Gothic"/>
                          <a:ea typeface="+mn-ea"/>
                          <a:cs typeface="+mn-cs"/>
                        </a:rPr>
                        <a:t>Center for learning</a:t>
                      </a:r>
                    </a:p>
                    <a:p>
                      <a:pPr marL="0" lvl="0" indent="0" algn="l">
                        <a:buNone/>
                      </a:pPr>
                      <a:endParaRPr lang="en-US" sz="1200" kern="1200" baseline="0" dirty="0">
                        <a:solidFill>
                          <a:schemeClr val="accent1"/>
                        </a:solidFill>
                        <a:latin typeface="Century Gothic"/>
                        <a:ea typeface="+mn-ea"/>
                        <a:cs typeface="+mn-cs"/>
                      </a:endParaRPr>
                    </a:p>
                    <a:p>
                      <a:pPr marL="0" indent="0" algn="l" rtl="0" eaLnBrk="1" latinLnBrk="0" hangingPunct="1">
                        <a:buFont typeface="Wingdings" panose="05000000000000000000" pitchFamily="2" charset="2"/>
                        <a:buNone/>
                      </a:pPr>
                      <a:endParaRPr lang="en-US" sz="1200" kern="1200" baseline="0" dirty="0">
                        <a:solidFill>
                          <a:schemeClr val="accent1"/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  <a:p>
                      <a:pPr marL="0" indent="0" algn="l" rtl="0" eaLnBrk="1" latinLnBrk="0" hangingPunct="1">
                        <a:buFont typeface="Wingdings" panose="05000000000000000000" pitchFamily="2" charset="2"/>
                        <a:buNone/>
                      </a:pPr>
                      <a:endParaRPr lang="en-US" sz="1200" kern="1200" baseline="0" dirty="0">
                        <a:solidFill>
                          <a:schemeClr val="accent1"/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2498773"/>
                  </a:ext>
                </a:extLst>
              </a:tr>
              <a:tr h="671834">
                <a:tc>
                  <a:txBody>
                    <a:bodyPr/>
                    <a:lstStyle/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q"/>
                        <a:tabLst/>
                        <a:defRPr/>
                      </a:pPr>
                      <a:r>
                        <a:rPr kumimoji="0" lang="en-ZW" sz="12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q"/>
                        <a:tabLst/>
                        <a:defRPr/>
                      </a:pPr>
                      <a:r>
                        <a:rPr kumimoji="0" lang="en-ZW" sz="12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Systems Support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Wingdings" panose="05000000000000000000" pitchFamily="2" charset="2"/>
                        <a:buChar char="q"/>
                      </a:pPr>
                      <a:r>
                        <a:rPr lang="en-US" sz="1200" b="0" i="0" u="none" strike="noStrike" kern="1200" baseline="0" noProof="0" dirty="0">
                          <a:solidFill>
                            <a:schemeClr val="accent1"/>
                          </a:solidFill>
                          <a:latin typeface="Century Gothic"/>
                        </a:rPr>
                        <a:t>Installed 3 VPNs for internal staff</a:t>
                      </a:r>
                    </a:p>
                    <a:p>
                      <a:pPr marL="0" lvl="0" indent="0" algn="l" defTabSz="914400">
                        <a:buFont typeface="Wingdings" panose="05000000000000000000" pitchFamily="2" charset="2"/>
                        <a:buNone/>
                      </a:pPr>
                      <a:endParaRPr lang="en-US" sz="1200" kern="1200" baseline="0" dirty="0">
                        <a:solidFill>
                          <a:schemeClr val="accent1"/>
                        </a:solidFill>
                        <a:latin typeface="Century Gothic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q"/>
                        <a:tabLst/>
                        <a:defRPr/>
                      </a:pPr>
                      <a:r>
                        <a:rPr lang="en-US" sz="1200" kern="1200" baseline="0" dirty="0">
                          <a:solidFill>
                            <a:schemeClr val="accent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Installed 3 VPNs for internal staff</a:t>
                      </a:r>
                    </a:p>
                    <a:p>
                      <a:endParaRPr lang="en-US" dirty="0">
                        <a:solidFill>
                          <a:schemeClr val="accent1"/>
                        </a:solidFill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6618496"/>
                  </a:ext>
                </a:extLst>
              </a:tr>
              <a:tr h="556355">
                <a:tc>
                  <a:txBody>
                    <a:bodyPr/>
                    <a:lstStyle/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q"/>
                        <a:tabLst/>
                        <a:defRPr/>
                      </a:pPr>
                      <a:r>
                        <a:rPr kumimoji="0" lang="en-ZW" sz="12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q"/>
                        <a:tabLst/>
                        <a:defRPr/>
                      </a:pPr>
                      <a:r>
                        <a:rPr kumimoji="0" lang="en-ZW" sz="12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System Uptime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defTabSz="914400" rtl="0" eaLnBrk="1" latinLnBrk="0" hangingPunct="1">
                        <a:buClr>
                          <a:srgbClr val="000000"/>
                        </a:buClr>
                        <a:buFont typeface="Wingdings" panose="05000000000000000000" pitchFamily="2" charset="2"/>
                        <a:buChar char="q"/>
                      </a:pPr>
                      <a:r>
                        <a:rPr lang="en-US" sz="1200" b="0" i="0" u="none" strike="noStrike" kern="1200" baseline="0" noProof="0" dirty="0">
                          <a:solidFill>
                            <a:schemeClr val="accent1"/>
                          </a:solidFill>
                          <a:latin typeface="Century Gothic"/>
                        </a:rPr>
                        <a:t>Cloud Data center uptime 100% </a:t>
                      </a:r>
                    </a:p>
                    <a:p>
                      <a:pPr marL="171450" lvl="0" indent="-171450" algn="l" defTabSz="914400">
                        <a:buClr>
                          <a:srgbClr val="000000"/>
                        </a:buClr>
                        <a:buFont typeface="Wingdings" panose="05000000000000000000" pitchFamily="2" charset="2"/>
                        <a:buChar char="q"/>
                      </a:pPr>
                      <a:r>
                        <a:rPr lang="en-US" sz="1200" b="0" i="0" u="none" strike="noStrike" kern="1200" baseline="0" noProof="0" dirty="0">
                          <a:solidFill>
                            <a:schemeClr val="accent1"/>
                          </a:solidFill>
                          <a:latin typeface="Century Gothic"/>
                        </a:rPr>
                        <a:t>Server Uptime 100%</a:t>
                      </a:r>
                    </a:p>
                    <a:p>
                      <a:pPr marL="171450" lvl="0" indent="-171450" algn="l">
                        <a:buClr>
                          <a:srgbClr val="000000"/>
                        </a:buClr>
                        <a:buFont typeface="Wingdings" panose="05000000000000000000" pitchFamily="2" charset="2"/>
                        <a:buChar char="q"/>
                      </a:pPr>
                      <a:r>
                        <a:rPr lang="en-US" sz="1200" b="0" i="0" u="none" strike="noStrike" kern="1200" baseline="0" noProof="0" dirty="0">
                          <a:solidFill>
                            <a:schemeClr val="accent1"/>
                          </a:solidFill>
                          <a:latin typeface="Century Gothic"/>
                        </a:rPr>
                        <a:t>Network Uptime 100%</a:t>
                      </a:r>
                    </a:p>
                    <a:p>
                      <a:pPr marL="285750" lvl="0" indent="-285750" algn="l" defTabSz="914400">
                        <a:buFont typeface="Wingdings" panose="05000000000000000000" pitchFamily="2" charset="2"/>
                        <a:buChar char="q"/>
                      </a:pPr>
                      <a:endParaRPr lang="en-US" sz="1200" kern="1200" baseline="0" dirty="0">
                        <a:solidFill>
                          <a:schemeClr val="accent1"/>
                        </a:solidFill>
                        <a:latin typeface="Century Gothic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 algn="l" defTabSz="914400" rtl="0" eaLnBrk="1" latinLnBrk="0" hangingPunct="1">
                        <a:buFont typeface="Wingdings" panose="05000000000000000000" pitchFamily="2" charset="2"/>
                        <a:buChar char="q"/>
                      </a:pPr>
                      <a:r>
                        <a:rPr lang="en-US" sz="1200" kern="1200" baseline="0" dirty="0">
                          <a:solidFill>
                            <a:schemeClr val="accent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Cloud Data center uptime 100%   </a:t>
                      </a:r>
                    </a:p>
                    <a:p>
                      <a:pPr marL="285750" indent="-285750" algn="l" defTabSz="914400" rtl="0" eaLnBrk="1" latinLnBrk="0" hangingPunct="1">
                        <a:buFont typeface="Wingdings" panose="05000000000000000000" pitchFamily="2" charset="2"/>
                        <a:buChar char="q"/>
                      </a:pPr>
                      <a:r>
                        <a:rPr lang="en-US" sz="1200" kern="1200" baseline="0" dirty="0">
                          <a:solidFill>
                            <a:schemeClr val="accent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Server Uptime 100%</a:t>
                      </a:r>
                    </a:p>
                    <a:p>
                      <a:pPr marL="285750" indent="-285750" algn="l" defTabSz="914400" rtl="0" eaLnBrk="1" latinLnBrk="0" hangingPunct="1">
                        <a:buFont typeface="Wingdings" panose="05000000000000000000" pitchFamily="2" charset="2"/>
                        <a:buChar char="q"/>
                      </a:pPr>
                      <a:r>
                        <a:rPr lang="en-US" sz="1200" kern="1200" baseline="0" dirty="0">
                          <a:solidFill>
                            <a:schemeClr val="accent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Network Uptime 100%</a:t>
                      </a:r>
                    </a:p>
                    <a:p>
                      <a:endParaRPr lang="en-US" sz="1200" dirty="0">
                        <a:solidFill>
                          <a:schemeClr val="accent1"/>
                        </a:solidFill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959165"/>
                  </a:ext>
                </a:extLst>
              </a:tr>
              <a:tr h="516835">
                <a:tc>
                  <a:txBody>
                    <a:bodyPr/>
                    <a:lstStyle/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q"/>
                        <a:tabLst/>
                        <a:defRPr/>
                      </a:pPr>
                      <a:r>
                        <a:rPr kumimoji="0" lang="en-ZW" sz="12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q"/>
                        <a:tabLst/>
                        <a:defRPr/>
                      </a:pPr>
                      <a:r>
                        <a:rPr kumimoji="0" lang="en-ZW" sz="12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Hosted Services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indent="-285750" algn="l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q"/>
                      </a:pPr>
                      <a:r>
                        <a:rPr lang="en-US" sz="1200" b="0" i="0" u="none" strike="noStrike" kern="1200" baseline="0" noProof="0">
                          <a:solidFill>
                            <a:schemeClr val="accent1"/>
                          </a:solidFill>
                          <a:latin typeface="Century Gothic"/>
                        </a:rPr>
                        <a:t>Change request for Xgen server hardware repairs in circulation</a:t>
                      </a:r>
                      <a:endParaRPr lang="en-US">
                        <a:solidFill>
                          <a:schemeClr val="accent1"/>
                        </a:solidFill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 algn="l" rtl="0" eaLnBrk="1" latinLnBrk="0" hangingPunct="1">
                        <a:buFont typeface="Wingdings" panose="05000000000000000000" pitchFamily="2" charset="2"/>
                        <a:buChar char="q"/>
                      </a:pPr>
                      <a:endParaRPr lang="en-US" sz="1200" kern="1200" baseline="0" dirty="0">
                        <a:solidFill>
                          <a:schemeClr val="accent1"/>
                        </a:solidFill>
                        <a:latin typeface="Century Gothic"/>
                        <a:ea typeface="+mn-ea"/>
                        <a:cs typeface="+mn-cs"/>
                      </a:endParaRPr>
                    </a:p>
                    <a:p>
                      <a:pPr marL="285750" lvl="0" indent="-285750" algn="l">
                        <a:buFont typeface="Wingdings" panose="05000000000000000000" pitchFamily="2" charset="2"/>
                        <a:buChar char="q"/>
                      </a:pPr>
                      <a:endParaRPr lang="en-US" sz="1200" kern="1200" baseline="0" dirty="0">
                        <a:solidFill>
                          <a:schemeClr val="accent1"/>
                        </a:solidFill>
                        <a:latin typeface="Century Gothic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2173193"/>
                  </a:ext>
                </a:extLst>
              </a:tr>
              <a:tr h="992038">
                <a:tc>
                  <a:txBody>
                    <a:bodyPr/>
                    <a:lstStyle/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q"/>
                        <a:tabLst/>
                        <a:defRPr/>
                      </a:pPr>
                      <a:r>
                        <a:rPr kumimoji="0" lang="en-ZW" sz="12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q"/>
                        <a:tabLst/>
                        <a:defRPr/>
                      </a:pPr>
                      <a:r>
                        <a:rPr kumimoji="0" lang="en-ZW" sz="12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Cloud Datacentre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indent="-171450" algn="l" rtl="0" eaLnBrk="1" fontAlgn="auto" latinLnBrk="0" hangingPunct="1">
                        <a:buClr>
                          <a:srgbClr val="000000"/>
                        </a:buClr>
                        <a:buSzTx/>
                        <a:buFont typeface="Wingdings" panose="05000000000000000000" pitchFamily="2" charset="2"/>
                        <a:buChar char="q"/>
                      </a:pPr>
                      <a:r>
                        <a:rPr lang="en-US" sz="1200" b="0" i="0" u="none" strike="noStrike" kern="1200" baseline="0" noProof="0" dirty="0">
                          <a:solidFill>
                            <a:schemeClr val="accent1"/>
                          </a:solidFill>
                          <a:latin typeface="Century Gothic"/>
                        </a:rPr>
                        <a:t>Held a meeting with LK cellular regarding their infrastructure as a service server requirements</a:t>
                      </a:r>
                    </a:p>
                    <a:p>
                      <a:pPr marL="171450" lvl="0" indent="-17145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Wingdings" panose="05000000000000000000" pitchFamily="2" charset="2"/>
                        <a:buChar char="q"/>
                      </a:pPr>
                      <a:r>
                        <a:rPr lang="en-US" sz="1200" b="0" i="0" u="none" strike="noStrike" kern="1200" baseline="0" noProof="0" dirty="0">
                          <a:solidFill>
                            <a:schemeClr val="accent1"/>
                          </a:solidFill>
                          <a:latin typeface="Century Gothic"/>
                        </a:rPr>
                        <a:t>Deployed Oasis digital Health on Dell cloud </a:t>
                      </a:r>
                      <a:endParaRPr lang="en-US" dirty="0">
                        <a:solidFill>
                          <a:schemeClr val="accent1"/>
                        </a:solidFill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>
                        <a:buClr>
                          <a:srgbClr val="000000"/>
                        </a:buClr>
                        <a:buFont typeface="Wingdings" panose="05000000000000000000" pitchFamily="2" charset="2"/>
                        <a:buChar char="q"/>
                      </a:pPr>
                      <a:r>
                        <a:rPr lang="en-US" sz="1200" b="0" i="0" u="none" strike="noStrike" noProof="0" dirty="0">
                          <a:solidFill>
                            <a:schemeClr val="accent1"/>
                          </a:solidFill>
                          <a:latin typeface="Century Gothic"/>
                        </a:rPr>
                        <a:t>Civil registry  IPsec site to site </a:t>
                      </a:r>
                      <a:r>
                        <a:rPr lang="en-US" sz="1200" b="0" i="0" u="none" strike="noStrike" noProof="0" dirty="0" err="1">
                          <a:solidFill>
                            <a:schemeClr val="accent1"/>
                          </a:solidFill>
                          <a:latin typeface="Century Gothic"/>
                        </a:rPr>
                        <a:t>vpn</a:t>
                      </a:r>
                      <a:r>
                        <a:rPr lang="en-US" sz="1200" b="0" i="0" u="none" strike="noStrike" noProof="0" dirty="0">
                          <a:solidFill>
                            <a:schemeClr val="accent1"/>
                          </a:solidFill>
                          <a:latin typeface="Century Gothic"/>
                        </a:rPr>
                        <a:t> issue resolved</a:t>
                      </a:r>
                    </a:p>
                    <a:p>
                      <a:pPr marL="171450" lvl="0" indent="-171450" algn="l">
                        <a:buClr>
                          <a:srgbClr val="000000"/>
                        </a:buClr>
                        <a:buFont typeface="Wingdings" panose="05000000000000000000" pitchFamily="2" charset="2"/>
                        <a:buChar char="q"/>
                      </a:pPr>
                      <a:r>
                        <a:rPr lang="en-US" sz="1200" b="0" i="0" u="none" strike="noStrike" noProof="0" dirty="0">
                          <a:solidFill>
                            <a:schemeClr val="accent1"/>
                          </a:solidFill>
                          <a:latin typeface="Century Gothic"/>
                        </a:rPr>
                        <a:t>Created a interconnection network  between </a:t>
                      </a:r>
                      <a:r>
                        <a:rPr lang="en-US" sz="1200" b="0" i="0" u="none" strike="noStrike" noProof="0" dirty="0" err="1">
                          <a:solidFill>
                            <a:schemeClr val="accent1"/>
                          </a:solidFill>
                          <a:latin typeface="Century Gothic"/>
                        </a:rPr>
                        <a:t>Telone</a:t>
                      </a:r>
                      <a:r>
                        <a:rPr lang="en-US" sz="1200" b="0" i="0" u="none" strike="noStrike" noProof="0" dirty="0">
                          <a:solidFill>
                            <a:schemeClr val="accent1"/>
                          </a:solidFill>
                          <a:latin typeface="Century Gothic"/>
                        </a:rPr>
                        <a:t> VPN link and Liquid Internet link for Standard Association of Zimbabwe virtual servers to access their internet</a:t>
                      </a:r>
                    </a:p>
                    <a:p>
                      <a:pPr marL="171450" lvl="0" indent="-171450" algn="l">
                        <a:buClr>
                          <a:srgbClr val="000000"/>
                        </a:buClr>
                        <a:buFont typeface="Wingdings" panose="05000000000000000000" pitchFamily="2" charset="2"/>
                        <a:buChar char="q"/>
                      </a:pPr>
                      <a:r>
                        <a:rPr lang="en-US" sz="1200" b="0" i="0" u="none" strike="noStrike" noProof="0" dirty="0">
                          <a:solidFill>
                            <a:schemeClr val="accent1"/>
                          </a:solidFill>
                          <a:latin typeface="Century Gothic"/>
                        </a:rPr>
                        <a:t>Uploaded Leap Billing Production license</a:t>
                      </a:r>
                      <a:endParaRPr lang="en-US" dirty="0">
                        <a:solidFill>
                          <a:schemeClr val="accent1"/>
                        </a:solidFill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9126708"/>
                  </a:ext>
                </a:extLst>
              </a:tr>
              <a:tr h="331132">
                <a:tc>
                  <a:txBody>
                    <a:bodyPr/>
                    <a:lstStyle/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q"/>
                        <a:tabLst/>
                        <a:defRPr/>
                      </a:pPr>
                      <a:r>
                        <a:rPr kumimoji="0" lang="en-ZW" sz="12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q"/>
                        <a:tabLst/>
                        <a:defRPr/>
                      </a:pPr>
                      <a:r>
                        <a:rPr kumimoji="0" lang="en-ZW" sz="12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Risk issues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endParaRPr kumimoji="0" lang="en-ZW" sz="14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uLnTx/>
                        <a:uFillTx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 algn="l" defTabSz="914400" rtl="0" eaLnBrk="1" latinLnBrk="0" hangingPunct="1">
                        <a:buFont typeface="Wingdings" panose="05000000000000000000" pitchFamily="2" charset="2"/>
                        <a:buChar char="q"/>
                      </a:pPr>
                      <a:endParaRPr lang="en-US" sz="1200" kern="1200" baseline="0" dirty="0">
                        <a:solidFill>
                          <a:srgbClr val="0070C0"/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01368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62136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623</Words>
  <Application>Microsoft Office PowerPoint</Application>
  <PresentationFormat>Widescreen</PresentationFormat>
  <Paragraphs>185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8" baseType="lpstr">
      <vt:lpstr>MS PGothic</vt:lpstr>
      <vt:lpstr>Arial</vt:lpstr>
      <vt:lpstr>Arial,Sans-Serif</vt:lpstr>
      <vt:lpstr>Calibri</vt:lpstr>
      <vt:lpstr>Calibri Light</vt:lpstr>
      <vt:lpstr>Century Gothic</vt:lpstr>
      <vt:lpstr>Microsoft Tai Le</vt:lpstr>
      <vt:lpstr>Symbol</vt:lpstr>
      <vt:lpstr>Times New Roman</vt:lpstr>
      <vt:lpstr>Wingdings</vt:lpstr>
      <vt:lpstr>Office Theme</vt:lpstr>
      <vt:lpstr>PowerPoint Presentation</vt:lpstr>
      <vt:lpstr>Summary</vt:lpstr>
      <vt:lpstr>Matters arising   1. Artificial Intelligence (AI) Initiatives </vt:lpstr>
      <vt:lpstr>PowerPoint Presentation</vt:lpstr>
      <vt:lpstr>PowerPoint Presentation</vt:lpstr>
      <vt:lpstr>               Cloud Data Centre Updates  </vt:lpstr>
      <vt:lpstr>Information Systems Infrastructure Support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Portia M Bobo</dc:creator>
  <cp:lastModifiedBy>Gift Ndlovu</cp:lastModifiedBy>
  <cp:revision>5</cp:revision>
  <dcterms:created xsi:type="dcterms:W3CDTF">2025-01-27T06:42:36Z</dcterms:created>
  <dcterms:modified xsi:type="dcterms:W3CDTF">2025-09-05T07:36:31Z</dcterms:modified>
</cp:coreProperties>
</file>